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75" r:id="rId2"/>
    <p:sldId id="278" r:id="rId3"/>
    <p:sldId id="256" r:id="rId4"/>
    <p:sldId id="257" r:id="rId5"/>
    <p:sldId id="259"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7" r:id="rId22"/>
    <p:sldId id="276" r:id="rId23"/>
  </p:sldIdLst>
  <p:sldSz cx="12192000" cy="6858000"/>
  <p:notesSz cx="7053263" cy="10180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96000" autoAdjust="0"/>
  </p:normalViewPr>
  <p:slideViewPr>
    <p:cSldViewPr snapToGrid="0">
      <p:cViewPr varScale="1">
        <p:scale>
          <a:sx n="117" d="100"/>
          <a:sy n="117" d="100"/>
        </p:scale>
        <p:origin x="402" y="96"/>
      </p:cViewPr>
      <p:guideLst/>
    </p:cSldViewPr>
  </p:slideViewPr>
  <p:outlineViewPr>
    <p:cViewPr>
      <p:scale>
        <a:sx n="50" d="100"/>
        <a:sy n="50" d="100"/>
      </p:scale>
      <p:origin x="0" y="-211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55938" cy="5095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95738" y="0"/>
            <a:ext cx="3055937" cy="509588"/>
          </a:xfrm>
          <a:prstGeom prst="rect">
            <a:avLst/>
          </a:prstGeom>
        </p:spPr>
        <p:txBody>
          <a:bodyPr vert="horz" lIns="91440" tIns="45720" rIns="91440" bIns="45720" rtlCol="0"/>
          <a:lstStyle>
            <a:lvl1pPr algn="r">
              <a:defRPr sz="1200"/>
            </a:lvl1pPr>
          </a:lstStyle>
          <a:p>
            <a:fld id="{CEE14028-AB61-4176-BD41-DC6F5FF78BD8}" type="datetimeFigureOut">
              <a:rPr lang="fr-FR" smtClean="0"/>
              <a:t>24/04/2018</a:t>
            </a:fld>
            <a:endParaRPr lang="fr-FR"/>
          </a:p>
        </p:txBody>
      </p:sp>
      <p:sp>
        <p:nvSpPr>
          <p:cNvPr id="4" name="Espace réservé de l'image des diapositives 3"/>
          <p:cNvSpPr>
            <a:spLocks noGrp="1" noRot="1" noChangeAspect="1"/>
          </p:cNvSpPr>
          <p:nvPr>
            <p:ph type="sldImg" idx="2"/>
          </p:nvPr>
        </p:nvSpPr>
        <p:spPr>
          <a:xfrm>
            <a:off x="473075" y="1273175"/>
            <a:ext cx="6107113" cy="3435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4850" y="4899025"/>
            <a:ext cx="5643563" cy="400843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671050"/>
            <a:ext cx="3055938" cy="5095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95738" y="9671050"/>
            <a:ext cx="3055937" cy="509588"/>
          </a:xfrm>
          <a:prstGeom prst="rect">
            <a:avLst/>
          </a:prstGeom>
        </p:spPr>
        <p:txBody>
          <a:bodyPr vert="horz" lIns="91440" tIns="45720" rIns="91440" bIns="45720" rtlCol="0" anchor="b"/>
          <a:lstStyle>
            <a:lvl1pPr algn="r">
              <a:defRPr sz="1200"/>
            </a:lvl1pPr>
          </a:lstStyle>
          <a:p>
            <a:fld id="{CEF0A1C5-9412-4A2A-852B-60BFA0F55928}" type="slidenum">
              <a:rPr lang="fr-FR" smtClean="0"/>
              <a:t>‹N°›</a:t>
            </a:fld>
            <a:endParaRPr lang="fr-FR"/>
          </a:p>
        </p:txBody>
      </p:sp>
    </p:spTree>
    <p:extLst>
      <p:ext uri="{BB962C8B-B14F-4D97-AF65-F5344CB8AC3E}">
        <p14:creationId xmlns:p14="http://schemas.microsoft.com/office/powerpoint/2010/main" val="150541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174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61FDA28-3B74-4D63-9227-01EDDA4F24A0}" type="slidenum">
              <a:rPr lang="fr-FR" altLang="fr-FR"/>
              <a:pPr eaLnBrk="1" hangingPunct="1"/>
              <a:t>10</a:t>
            </a:fld>
            <a:endParaRPr lang="fr-FR" altLang="fr-FR"/>
          </a:p>
        </p:txBody>
      </p:sp>
    </p:spTree>
    <p:extLst>
      <p:ext uri="{BB962C8B-B14F-4D97-AF65-F5344CB8AC3E}">
        <p14:creationId xmlns:p14="http://schemas.microsoft.com/office/powerpoint/2010/main" val="104789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grpSp>
        <p:nvGrpSpPr>
          <p:cNvPr id="4" name="Grouper 9"/>
          <p:cNvGrpSpPr/>
          <p:nvPr userDrawn="1"/>
        </p:nvGrpSpPr>
        <p:grpSpPr>
          <a:xfrm>
            <a:off x="4245751" y="2238108"/>
            <a:ext cx="700708" cy="171686"/>
            <a:chOff x="5391302" y="1426464"/>
            <a:chExt cx="604579" cy="197510"/>
          </a:xfrm>
          <a:solidFill>
            <a:schemeClr val="bg1"/>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solidFill>
                  <a:prstClr val="white"/>
                </a:solidFill>
              </a:endParaRP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solidFill>
                  <a:prstClr val="white"/>
                </a:solidFill>
              </a:endParaRPr>
            </a:p>
          </p:txBody>
        </p:sp>
      </p:grpSp>
      <p:pic>
        <p:nvPicPr>
          <p:cNvPr id="7" name="Picture 3" descr="M:\str-delcom\BAC 2021\PPT\PPT POUR PARENTS 3E\Visuels\éléments graphiques\PPT_BAC-intr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1925"/>
            <a:ext cx="12192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120793" y="2238108"/>
            <a:ext cx="7769311" cy="1442078"/>
          </a:xfrm>
        </p:spPr>
        <p:txBody>
          <a:bodyPr/>
          <a:lstStyle>
            <a:lvl1pPr>
              <a:defRPr sz="3200" b="1" i="0">
                <a:solidFill>
                  <a:schemeClr val="bg1"/>
                </a:solidFill>
                <a:latin typeface="Arial Black" charset="0"/>
                <a:ea typeface="Arial Black" charset="0"/>
                <a:cs typeface="Arial Black" charset="0"/>
              </a:defRPr>
            </a:lvl1pPr>
          </a:lstStyle>
          <a:p>
            <a:r>
              <a:rPr lang="fr-FR" smtClean="0"/>
              <a:t>Modifiez le style du titre</a:t>
            </a:r>
            <a:endParaRPr lang="fr-FR" dirty="0"/>
          </a:p>
        </p:txBody>
      </p:sp>
      <p:sp>
        <p:nvSpPr>
          <p:cNvPr id="3" name="Sous-titre 2"/>
          <p:cNvSpPr>
            <a:spLocks noGrp="1"/>
          </p:cNvSpPr>
          <p:nvPr>
            <p:ph type="subTitle" idx="1"/>
          </p:nvPr>
        </p:nvSpPr>
        <p:spPr>
          <a:xfrm>
            <a:off x="4120793" y="3716043"/>
            <a:ext cx="7769311"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4193054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pic>
        <p:nvPicPr>
          <p:cNvPr id="4" name="Imag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9784" y="123826"/>
            <a:ext cx="125306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1073152"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numéro de diapositive 4"/>
          <p:cNvSpPr>
            <a:spLocks noGrp="1"/>
          </p:cNvSpPr>
          <p:nvPr>
            <p:ph type="sldNum" sz="quarter" idx="14"/>
          </p:nvPr>
        </p:nvSpPr>
        <p:spPr/>
        <p:txBody>
          <a:bodyPr/>
          <a:lstStyle>
            <a:lvl1pPr>
              <a:defRPr/>
            </a:lvl1pPr>
          </a:lstStyle>
          <a:p>
            <a:fld id="{10235DBF-AED9-4E9E-AC98-E3181B3C09DE}" type="slidenum">
              <a:rPr lang="fr-FR" altLang="fr-FR"/>
              <a:pPr/>
              <a:t>‹N°›</a:t>
            </a:fld>
            <a:endParaRPr lang="fr-FR" altLang="fr-FR"/>
          </a:p>
        </p:txBody>
      </p:sp>
    </p:spTree>
    <p:extLst>
      <p:ext uri="{BB962C8B-B14F-4D97-AF65-F5344CB8AC3E}">
        <p14:creationId xmlns:p14="http://schemas.microsoft.com/office/powerpoint/2010/main" val="1838332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age de contenu texte">
    <p:spTree>
      <p:nvGrpSpPr>
        <p:cNvPr id="1" name=""/>
        <p:cNvGrpSpPr/>
        <p:nvPr/>
      </p:nvGrpSpPr>
      <p:grpSpPr>
        <a:xfrm>
          <a:off x="0" y="0"/>
          <a:ext cx="0" cy="0"/>
          <a:chOff x="0" y="0"/>
          <a:chExt cx="0" cy="0"/>
        </a:xfrm>
      </p:grpSpPr>
      <p:sp>
        <p:nvSpPr>
          <p:cNvPr id="4" name="ZoneTexte 3"/>
          <p:cNvSpPr txBox="1"/>
          <p:nvPr userDrawn="1"/>
        </p:nvSpPr>
        <p:spPr>
          <a:xfrm>
            <a:off x="0" y="0"/>
            <a:ext cx="12192000" cy="369332"/>
          </a:xfrm>
          <a:prstGeom prst="rect">
            <a:avLst/>
          </a:prstGeom>
          <a:solidFill>
            <a:srgbClr val="95BCE5"/>
          </a:solidFill>
        </p:spPr>
        <p:txBody>
          <a:bodyPr>
            <a:spAutoFit/>
          </a:bodyPr>
          <a:lstStyle/>
          <a:p>
            <a:pPr algn="r" fontAlgn="auto">
              <a:spcBef>
                <a:spcPts val="0"/>
              </a:spcBef>
              <a:spcAft>
                <a:spcPts val="0"/>
              </a:spcAft>
              <a:defRPr/>
            </a:pPr>
            <a:endParaRPr lang="fr-FR" sz="1800"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9784" y="123826"/>
            <a:ext cx="125306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1073152"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a:spLocks noGrp="1"/>
          </p:cNvSpPr>
          <p:nvPr>
            <p:ph type="sldNum" sz="quarter" idx="14"/>
          </p:nvPr>
        </p:nvSpPr>
        <p:spPr/>
        <p:txBody>
          <a:bodyPr/>
          <a:lstStyle>
            <a:lvl1pPr>
              <a:defRPr/>
            </a:lvl1pPr>
          </a:lstStyle>
          <a:p>
            <a:fld id="{1864F706-AA8B-418A-B16F-906DBD89C98D}" type="slidenum">
              <a:rPr lang="fr-FR" altLang="fr-FR"/>
              <a:pPr/>
              <a:t>‹N°›</a:t>
            </a:fld>
            <a:endParaRPr lang="fr-FR" altLang="fr-FR"/>
          </a:p>
        </p:txBody>
      </p:sp>
    </p:spTree>
    <p:extLst>
      <p:ext uri="{BB962C8B-B14F-4D97-AF65-F5344CB8AC3E}">
        <p14:creationId xmlns:p14="http://schemas.microsoft.com/office/powerpoint/2010/main" val="427191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page de contenu texte">
    <p:spTree>
      <p:nvGrpSpPr>
        <p:cNvPr id="1" name=""/>
        <p:cNvGrpSpPr/>
        <p:nvPr/>
      </p:nvGrpSpPr>
      <p:grpSpPr>
        <a:xfrm>
          <a:off x="0" y="0"/>
          <a:ext cx="0" cy="0"/>
          <a:chOff x="0" y="0"/>
          <a:chExt cx="0" cy="0"/>
        </a:xfrm>
      </p:grpSpPr>
      <p:sp>
        <p:nvSpPr>
          <p:cNvPr id="4" name="ZoneTexte 3"/>
          <p:cNvSpPr txBox="1"/>
          <p:nvPr userDrawn="1"/>
        </p:nvSpPr>
        <p:spPr>
          <a:xfrm>
            <a:off x="0" y="0"/>
            <a:ext cx="12192000" cy="369332"/>
          </a:xfrm>
          <a:prstGeom prst="rect">
            <a:avLst/>
          </a:prstGeom>
          <a:solidFill>
            <a:srgbClr val="95BCE5"/>
          </a:solidFill>
        </p:spPr>
        <p:txBody>
          <a:bodyPr>
            <a:spAutoFit/>
          </a:bodyPr>
          <a:lstStyle/>
          <a:p>
            <a:pPr algn="r" fontAlgn="auto">
              <a:spcBef>
                <a:spcPts val="0"/>
              </a:spcBef>
              <a:spcAft>
                <a:spcPts val="0"/>
              </a:spcAft>
              <a:defRPr/>
            </a:pPr>
            <a:endParaRPr lang="fr-FR" sz="1800"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9784" y="123826"/>
            <a:ext cx="125306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1073152"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a:spLocks noGrp="1"/>
          </p:cNvSpPr>
          <p:nvPr>
            <p:ph type="sldNum" sz="quarter" idx="14"/>
          </p:nvPr>
        </p:nvSpPr>
        <p:spPr/>
        <p:txBody>
          <a:bodyPr/>
          <a:lstStyle>
            <a:lvl1pPr>
              <a:defRPr/>
            </a:lvl1pPr>
          </a:lstStyle>
          <a:p>
            <a:fld id="{14C11AB0-3EE6-4C72-AA8C-EDBAD6D5503A}" type="slidenum">
              <a:rPr lang="fr-FR" altLang="fr-FR"/>
              <a:pPr/>
              <a:t>‹N°›</a:t>
            </a:fld>
            <a:endParaRPr lang="fr-FR" altLang="fr-FR"/>
          </a:p>
        </p:txBody>
      </p:sp>
    </p:spTree>
    <p:extLst>
      <p:ext uri="{BB962C8B-B14F-4D97-AF65-F5344CB8AC3E}">
        <p14:creationId xmlns:p14="http://schemas.microsoft.com/office/powerpoint/2010/main" val="1678265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page de contenu texte">
    <p:spTree>
      <p:nvGrpSpPr>
        <p:cNvPr id="1" name=""/>
        <p:cNvGrpSpPr/>
        <p:nvPr/>
      </p:nvGrpSpPr>
      <p:grpSpPr>
        <a:xfrm>
          <a:off x="0" y="0"/>
          <a:ext cx="0" cy="0"/>
          <a:chOff x="0" y="0"/>
          <a:chExt cx="0" cy="0"/>
        </a:xfrm>
      </p:grpSpPr>
      <p:sp>
        <p:nvSpPr>
          <p:cNvPr id="4" name="ZoneTexte 3"/>
          <p:cNvSpPr txBox="1"/>
          <p:nvPr userDrawn="1"/>
        </p:nvSpPr>
        <p:spPr>
          <a:xfrm>
            <a:off x="0" y="0"/>
            <a:ext cx="12192000" cy="369332"/>
          </a:xfrm>
          <a:prstGeom prst="rect">
            <a:avLst/>
          </a:prstGeom>
          <a:solidFill>
            <a:srgbClr val="95BCE5"/>
          </a:solidFill>
        </p:spPr>
        <p:txBody>
          <a:bodyPr>
            <a:spAutoFit/>
          </a:bodyPr>
          <a:lstStyle/>
          <a:p>
            <a:pPr algn="r" fontAlgn="auto">
              <a:spcBef>
                <a:spcPts val="0"/>
              </a:spcBef>
              <a:spcAft>
                <a:spcPts val="0"/>
              </a:spcAft>
              <a:defRPr/>
            </a:pPr>
            <a:r>
              <a:rPr lang="fr-FR" sz="1800" cap="all" dirty="0">
                <a:solidFill>
                  <a:prstClr val="white"/>
                </a:solidFill>
                <a:latin typeface="Arial Black" panose="020B0A04020102020204" pitchFamily="34" charset="0"/>
                <a:cs typeface="+mn-cs"/>
              </a:rPr>
              <a:t>Baccalauréat 2021 : les nouveautés</a:t>
            </a: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9784" y="123826"/>
            <a:ext cx="125306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1073152"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a:spLocks noGrp="1"/>
          </p:cNvSpPr>
          <p:nvPr>
            <p:ph type="sldNum" sz="quarter" idx="14"/>
          </p:nvPr>
        </p:nvSpPr>
        <p:spPr/>
        <p:txBody>
          <a:bodyPr/>
          <a:lstStyle>
            <a:lvl1pPr>
              <a:defRPr/>
            </a:lvl1pPr>
          </a:lstStyle>
          <a:p>
            <a:fld id="{E99B0684-4EBF-4634-A5EB-360138DFD590}" type="slidenum">
              <a:rPr lang="fr-FR" altLang="fr-FR"/>
              <a:pPr/>
              <a:t>‹N°›</a:t>
            </a:fld>
            <a:endParaRPr lang="fr-FR" altLang="fr-FR"/>
          </a:p>
        </p:txBody>
      </p:sp>
    </p:spTree>
    <p:extLst>
      <p:ext uri="{BB962C8B-B14F-4D97-AF65-F5344CB8AC3E}">
        <p14:creationId xmlns:p14="http://schemas.microsoft.com/office/powerpoint/2010/main" val="1656425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age de contenu texte">
    <p:spTree>
      <p:nvGrpSpPr>
        <p:cNvPr id="1" name=""/>
        <p:cNvGrpSpPr/>
        <p:nvPr/>
      </p:nvGrpSpPr>
      <p:grpSpPr>
        <a:xfrm>
          <a:off x="0" y="0"/>
          <a:ext cx="0" cy="0"/>
          <a:chOff x="0" y="0"/>
          <a:chExt cx="0" cy="0"/>
        </a:xfrm>
      </p:grpSpPr>
      <p:sp>
        <p:nvSpPr>
          <p:cNvPr id="4" name="ZoneTexte 3"/>
          <p:cNvSpPr txBox="1"/>
          <p:nvPr userDrawn="1"/>
        </p:nvSpPr>
        <p:spPr>
          <a:xfrm>
            <a:off x="0" y="0"/>
            <a:ext cx="12192000" cy="338554"/>
          </a:xfrm>
          <a:prstGeom prst="rect">
            <a:avLst/>
          </a:prstGeom>
          <a:solidFill>
            <a:srgbClr val="95BCE5"/>
          </a:solidFill>
        </p:spPr>
        <p:txBody>
          <a:bodyPr>
            <a:spAutoFit/>
          </a:bodyPr>
          <a:lstStyle/>
          <a:p>
            <a:pPr algn="r" fontAlgn="auto">
              <a:spcBef>
                <a:spcPts val="0"/>
              </a:spcBef>
              <a:spcAft>
                <a:spcPts val="0"/>
              </a:spcAft>
              <a:defRPr/>
            </a:pPr>
            <a:r>
              <a:rPr lang="fr-FR" sz="1600" cap="all" dirty="0">
                <a:solidFill>
                  <a:prstClr val="white"/>
                </a:solidFill>
                <a:latin typeface="Arial Black" panose="020B0A04020102020204" pitchFamily="34" charset="0"/>
                <a:cs typeface="+mn-cs"/>
              </a:rPr>
              <a:t>La classe de seconde de la voie générale et technologique</a:t>
            </a: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9784" y="123826"/>
            <a:ext cx="125306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1073152"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a:spLocks noGrp="1"/>
          </p:cNvSpPr>
          <p:nvPr>
            <p:ph type="sldNum" sz="quarter" idx="14"/>
          </p:nvPr>
        </p:nvSpPr>
        <p:spPr/>
        <p:txBody>
          <a:bodyPr/>
          <a:lstStyle>
            <a:lvl1pPr>
              <a:defRPr/>
            </a:lvl1pPr>
          </a:lstStyle>
          <a:p>
            <a:fld id="{BBAE350B-DFCF-41E0-AA35-7E6E561C873A}" type="slidenum">
              <a:rPr lang="fr-FR" altLang="fr-FR"/>
              <a:pPr/>
              <a:t>‹N°›</a:t>
            </a:fld>
            <a:endParaRPr lang="fr-FR" altLang="fr-FR"/>
          </a:p>
        </p:txBody>
      </p:sp>
    </p:spTree>
    <p:extLst>
      <p:ext uri="{BB962C8B-B14F-4D97-AF65-F5344CB8AC3E}">
        <p14:creationId xmlns:p14="http://schemas.microsoft.com/office/powerpoint/2010/main" val="103522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education.gouv.fr/cid151/les-aides-financieres-au-lycee.html" TargetMode="External"/><Relationship Id="rId2" Type="http://schemas.openxmlformats.org/officeDocument/2006/relationships/hyperlink" Target="http://college-lacanau.fr/bourse-de-lycee-2/" TargetMode="External"/><Relationship Id="rId1" Type="http://schemas.openxmlformats.org/officeDocument/2006/relationships/slideLayout" Target="../slideLayouts/slideLayout7.xml"/><Relationship Id="rId6" Type="http://schemas.openxmlformats.org/officeDocument/2006/relationships/hyperlink" Target="http://college-lacanau.fr/wp-content/uploads/2018/03/guide-pour-accompagner-les-parents-bourse-lyc%C3%A9e.pdf" TargetMode="External"/><Relationship Id="rId5" Type="http://schemas.openxmlformats.org/officeDocument/2006/relationships/hyperlink" Target="http://college-lacanau.fr/wp-content/uploads/2018/03/2018_Bourse_lycee_flyer_A4.pdf" TargetMode="External"/><Relationship Id="rId4" Type="http://schemas.openxmlformats.org/officeDocument/2006/relationships/hyperlink" Target="http://college-lacanau.fr/wp-content/uploads/2018/04/bourse-de-lyc%C3%A9e-2018-cerfa_11319-15.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6445" y="1578373"/>
            <a:ext cx="10424148" cy="2585323"/>
          </a:xfrm>
          <a:prstGeom prst="rect">
            <a:avLst/>
          </a:prstGeom>
          <a:noFill/>
        </p:spPr>
        <p:txBody>
          <a:bodyPr wrap="squar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 Diplôme National du Brevet 2018</a:t>
            </a:r>
          </a:p>
          <a:p>
            <a:pPr algn="ct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064874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SOMMAIRE</a:t>
            </a:r>
            <a:endParaRPr lang="fr-FR" dirty="0"/>
          </a:p>
        </p:txBody>
      </p:sp>
      <p:sp>
        <p:nvSpPr>
          <p:cNvPr id="18435"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E0C060A-CD3A-488D-9084-07E1D316EABD}" type="slidenum">
              <a:rPr lang="fr-FR" altLang="fr-FR">
                <a:solidFill>
                  <a:srgbClr val="404040"/>
                </a:solidFill>
                <a:latin typeface="Arial" panose="020B0604020202020204" pitchFamily="34" charset="0"/>
              </a:rPr>
              <a:pPr eaLnBrk="1" hangingPunct="1"/>
              <a:t>10</a:t>
            </a:fld>
            <a:endParaRPr lang="fr-FR" altLang="fr-FR">
              <a:solidFill>
                <a:srgbClr val="404040"/>
              </a:solidFill>
              <a:latin typeface="Arial" panose="020B0604020202020204" pitchFamily="34" charset="0"/>
            </a:endParaRPr>
          </a:p>
        </p:txBody>
      </p:sp>
      <p:sp>
        <p:nvSpPr>
          <p:cNvPr id="6" name="Espace réservé du texte 5"/>
          <p:cNvSpPr>
            <a:spLocks noGrp="1"/>
          </p:cNvSpPr>
          <p:nvPr>
            <p:ph type="body" sz="quarter" idx="13"/>
          </p:nvPr>
        </p:nvSpPr>
        <p:spPr>
          <a:xfrm>
            <a:off x="2328864" y="1471614"/>
            <a:ext cx="7881937" cy="4598987"/>
          </a:xfrm>
        </p:spPr>
        <p:txBody>
          <a:bodyPr rtlCol="0">
            <a:normAutofit/>
          </a:bodyPr>
          <a:lstStyle/>
          <a:p>
            <a:pPr marL="0" indent="0">
              <a:buNone/>
              <a:defRPr/>
            </a:pPr>
            <a:endParaRPr lang="fr-FR" dirty="0" smtClean="0"/>
          </a:p>
          <a:p>
            <a:pPr>
              <a:defRPr/>
            </a:pPr>
            <a:endParaRPr lang="fr-FR" dirty="0" smtClean="0"/>
          </a:p>
          <a:p>
            <a:pPr>
              <a:defRPr/>
            </a:pPr>
            <a:r>
              <a:rPr lang="fr-FR" dirty="0" smtClean="0"/>
              <a:t>Quels sont les élèves concernés par la réforme du baccalauréat?</a:t>
            </a:r>
          </a:p>
          <a:p>
            <a:pPr marL="0" indent="0">
              <a:buNone/>
              <a:defRPr/>
            </a:pPr>
            <a:endParaRPr lang="fr-FR" dirty="0"/>
          </a:p>
          <a:p>
            <a:pPr marL="0" indent="0">
              <a:buNone/>
              <a:defRPr/>
            </a:pPr>
            <a:endParaRPr lang="fr-FR" dirty="0" smtClean="0"/>
          </a:p>
          <a:p>
            <a:pPr>
              <a:defRPr/>
            </a:pPr>
            <a:r>
              <a:rPr lang="fr-FR" dirty="0" smtClean="0"/>
              <a:t>Pourquoi remuscler l’examen du baccalauréat ?</a:t>
            </a:r>
          </a:p>
          <a:p>
            <a:pPr>
              <a:defRPr/>
            </a:pPr>
            <a:endParaRPr lang="fr-FR" dirty="0" smtClean="0"/>
          </a:p>
          <a:p>
            <a:pPr>
              <a:defRPr/>
            </a:pPr>
            <a:endParaRPr lang="fr-FR" dirty="0" smtClean="0"/>
          </a:p>
          <a:p>
            <a:pPr>
              <a:defRPr/>
            </a:pPr>
            <a:r>
              <a:rPr lang="fr-FR" dirty="0" smtClean="0"/>
              <a:t>Baccalauréat 2021 : les nouveautés</a:t>
            </a:r>
          </a:p>
          <a:p>
            <a:pPr>
              <a:defRPr/>
            </a:pPr>
            <a:endParaRPr lang="fr-FR" dirty="0" smtClean="0"/>
          </a:p>
          <a:p>
            <a:pPr marL="0" indent="0">
              <a:buNone/>
              <a:defRPr/>
            </a:pPr>
            <a:endParaRPr lang="fr-FR" dirty="0"/>
          </a:p>
          <a:p>
            <a:pPr>
              <a:defRPr/>
            </a:pPr>
            <a:r>
              <a:rPr lang="fr-FR" dirty="0" smtClean="0"/>
              <a:t> La classe de seconde de la voie générale et technologique</a:t>
            </a:r>
          </a:p>
          <a:p>
            <a:pPr marL="0" indent="0">
              <a:buNone/>
              <a:defRPr/>
            </a:pPr>
            <a:endParaRPr lang="fr-FR" dirty="0" smtClean="0"/>
          </a:p>
          <a:p>
            <a:pPr marL="0" indent="0">
              <a:buNone/>
              <a:defRPr/>
            </a:pPr>
            <a:endParaRPr lang="fr-FR" dirty="0" smtClean="0"/>
          </a:p>
        </p:txBody>
      </p:sp>
    </p:spTree>
    <p:extLst>
      <p:ext uri="{BB962C8B-B14F-4D97-AF65-F5344CB8AC3E}">
        <p14:creationId xmlns:p14="http://schemas.microsoft.com/office/powerpoint/2010/main" val="3586981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lstStyle/>
          <a:p>
            <a:pPr>
              <a:defRPr/>
            </a:pPr>
            <a:r>
              <a:rPr lang="fr-FR" dirty="0"/>
              <a:t>Quels sont les élèves concernés par la réforme ?</a:t>
            </a:r>
          </a:p>
        </p:txBody>
      </p:sp>
      <p:sp>
        <p:nvSpPr>
          <p:cNvPr id="19459"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806F0A9-804C-4F4A-B2DA-C44FDF9770DB}" type="slidenum">
              <a:rPr lang="fr-FR" altLang="fr-FR">
                <a:solidFill>
                  <a:srgbClr val="404040"/>
                </a:solidFill>
                <a:latin typeface="Arial" panose="020B0604020202020204" pitchFamily="34" charset="0"/>
              </a:rPr>
              <a:pPr eaLnBrk="1" hangingPunct="1"/>
              <a:t>11</a:t>
            </a:fld>
            <a:endParaRPr lang="fr-FR" altLang="fr-FR">
              <a:solidFill>
                <a:srgbClr val="404040"/>
              </a:solidFill>
              <a:latin typeface="Arial" panose="020B0604020202020204" pitchFamily="34" charset="0"/>
            </a:endParaRPr>
          </a:p>
        </p:txBody>
      </p:sp>
      <p:sp>
        <p:nvSpPr>
          <p:cNvPr id="4" name="Espace réservé du texte 3"/>
          <p:cNvSpPr>
            <a:spLocks noGrp="1"/>
          </p:cNvSpPr>
          <p:nvPr>
            <p:ph type="body" sz="quarter" idx="13"/>
          </p:nvPr>
        </p:nvSpPr>
        <p:spPr>
          <a:xfrm>
            <a:off x="2328864" y="1471614"/>
            <a:ext cx="7881937" cy="4598987"/>
          </a:xfrm>
        </p:spPr>
        <p:txBody>
          <a:bodyPr rtlCol="0">
            <a:normAutofit/>
          </a:bodyPr>
          <a:lstStyle/>
          <a:p>
            <a:pPr>
              <a:defRPr/>
            </a:pPr>
            <a:endParaRPr lang="fr-FR" dirty="0" smtClean="0"/>
          </a:p>
          <a:p>
            <a:pPr>
              <a:defRPr/>
            </a:pPr>
            <a:endParaRPr lang="fr-FR" dirty="0"/>
          </a:p>
          <a:p>
            <a:pPr>
              <a:defRPr/>
            </a:pPr>
            <a:endParaRPr lang="fr-FR" dirty="0" smtClean="0"/>
          </a:p>
          <a:p>
            <a:pPr>
              <a:defRPr/>
            </a:pPr>
            <a:r>
              <a:rPr lang="fr-FR" dirty="0" smtClean="0"/>
              <a:t>La </a:t>
            </a:r>
            <a:r>
              <a:rPr lang="fr-FR" dirty="0"/>
              <a:t>réforme </a:t>
            </a:r>
            <a:r>
              <a:rPr lang="fr-FR" dirty="0" smtClean="0"/>
              <a:t>concerne </a:t>
            </a:r>
            <a:r>
              <a:rPr lang="fr-FR" b="1" dirty="0" smtClean="0"/>
              <a:t>les </a:t>
            </a:r>
            <a:r>
              <a:rPr lang="fr-FR" b="1" dirty="0"/>
              <a:t>élèves qui sont actuellement en </a:t>
            </a:r>
            <a:r>
              <a:rPr lang="fr-FR" b="1" dirty="0" smtClean="0"/>
              <a:t>3</a:t>
            </a:r>
            <a:r>
              <a:rPr lang="fr-FR" b="1" baseline="30000" dirty="0" smtClean="0"/>
              <a:t>e</a:t>
            </a:r>
            <a:r>
              <a:rPr lang="fr-FR" dirty="0"/>
              <a:t>, et qui </a:t>
            </a:r>
            <a:r>
              <a:rPr lang="fr-FR" dirty="0" smtClean="0"/>
              <a:t>entrent </a:t>
            </a:r>
            <a:r>
              <a:rPr lang="fr-FR" dirty="0"/>
              <a:t>en </a:t>
            </a:r>
            <a:r>
              <a:rPr lang="fr-FR" dirty="0" smtClean="0"/>
              <a:t>2</a:t>
            </a:r>
            <a:r>
              <a:rPr lang="fr-FR" baseline="30000" dirty="0" smtClean="0"/>
              <a:t>de</a:t>
            </a:r>
            <a:r>
              <a:rPr lang="fr-FR" dirty="0" smtClean="0"/>
              <a:t> générale et technologique en </a:t>
            </a:r>
            <a:r>
              <a:rPr lang="fr-FR" dirty="0"/>
              <a:t>septembre 2018</a:t>
            </a:r>
            <a:r>
              <a:rPr lang="fr-FR" dirty="0" smtClean="0"/>
              <a:t>.</a:t>
            </a:r>
          </a:p>
          <a:p>
            <a:pPr marL="0" indent="0">
              <a:buNone/>
              <a:defRPr/>
            </a:pPr>
            <a:endParaRPr lang="fr-FR" dirty="0" smtClean="0"/>
          </a:p>
          <a:p>
            <a:pPr marL="0" indent="0">
              <a:buNone/>
              <a:defRPr/>
            </a:pPr>
            <a:r>
              <a:rPr lang="fr-FR" dirty="0" smtClean="0"/>
              <a:t> </a:t>
            </a:r>
          </a:p>
          <a:p>
            <a:pPr>
              <a:defRPr/>
            </a:pPr>
            <a:r>
              <a:rPr lang="fr-FR" dirty="0" smtClean="0"/>
              <a:t>La </a:t>
            </a:r>
            <a:r>
              <a:rPr lang="fr-FR" dirty="0"/>
              <a:t>première session du nouveau baccalauréat général et technologique </a:t>
            </a:r>
            <a:r>
              <a:rPr lang="fr-FR" dirty="0" smtClean="0"/>
              <a:t>a </a:t>
            </a:r>
            <a:r>
              <a:rPr lang="fr-FR" dirty="0"/>
              <a:t>lieu en 2021</a:t>
            </a:r>
            <a:r>
              <a:rPr lang="fr-FR" dirty="0" smtClean="0"/>
              <a:t>.</a:t>
            </a:r>
          </a:p>
          <a:p>
            <a:pPr marL="0" indent="0">
              <a:buNone/>
              <a:defRPr/>
            </a:pPr>
            <a:endParaRPr lang="fr-FR" dirty="0" smtClean="0"/>
          </a:p>
          <a:p>
            <a:pPr marL="0" indent="0">
              <a:buNone/>
              <a:defRPr/>
            </a:pPr>
            <a:endParaRPr lang="fr-FR" dirty="0" smtClean="0"/>
          </a:p>
          <a:p>
            <a:pPr>
              <a:defRPr/>
            </a:pPr>
            <a:endParaRPr lang="fr-FR" dirty="0"/>
          </a:p>
        </p:txBody>
      </p:sp>
    </p:spTree>
    <p:extLst>
      <p:ext uri="{BB962C8B-B14F-4D97-AF65-F5344CB8AC3E}">
        <p14:creationId xmlns:p14="http://schemas.microsoft.com/office/powerpoint/2010/main" val="1548944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4407" y="509969"/>
            <a:ext cx="8070850" cy="1285875"/>
          </a:xfrm>
        </p:spPr>
        <p:txBody>
          <a:bodyPr/>
          <a:lstStyle/>
          <a:p>
            <a:pPr>
              <a:defRPr/>
            </a:pPr>
            <a:r>
              <a:rPr lang="fr-FR" dirty="0" smtClean="0"/>
              <a:t>remuscler l’examen DU BACCALAUREAT</a:t>
            </a:r>
            <a:endParaRPr lang="fr-FR" dirty="0"/>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8F26791-0E4D-46C4-8320-04EA8FBC54EC}" type="slidenum">
              <a:rPr lang="fr-FR" altLang="fr-FR">
                <a:solidFill>
                  <a:srgbClr val="404040"/>
                </a:solidFill>
                <a:latin typeface="Arial" panose="020B0604020202020204" pitchFamily="34" charset="0"/>
              </a:rPr>
              <a:pPr eaLnBrk="1" hangingPunct="1"/>
              <a:t>12</a:t>
            </a:fld>
            <a:endParaRPr lang="fr-FR" altLang="fr-FR">
              <a:solidFill>
                <a:srgbClr val="404040"/>
              </a:solidFill>
              <a:latin typeface="Arial" panose="020B0604020202020204" pitchFamily="34" charset="0"/>
            </a:endParaRPr>
          </a:p>
        </p:txBody>
      </p:sp>
      <p:sp>
        <p:nvSpPr>
          <p:cNvPr id="6" name="Espace réservé du texte 5"/>
          <p:cNvSpPr>
            <a:spLocks noGrp="1"/>
          </p:cNvSpPr>
          <p:nvPr>
            <p:ph type="body" sz="quarter" idx="13"/>
          </p:nvPr>
        </p:nvSpPr>
        <p:spPr>
          <a:xfrm>
            <a:off x="2328864" y="1471614"/>
            <a:ext cx="7881937" cy="4598987"/>
          </a:xfrm>
        </p:spPr>
        <p:txBody>
          <a:bodyPr rtlCol="0">
            <a:normAutofit/>
          </a:bodyPr>
          <a:lstStyle/>
          <a:p>
            <a:pPr>
              <a:defRPr/>
            </a:pPr>
            <a:endParaRPr lang="fr-FR" dirty="0"/>
          </a:p>
          <a:p>
            <a:pPr lvl="2">
              <a:buClr>
                <a:srgbClr val="1B8ED9"/>
              </a:buClr>
              <a:defRPr/>
            </a:pPr>
            <a:endParaRPr lang="fr-FR" dirty="0"/>
          </a:p>
          <a:p>
            <a:pPr>
              <a:defRPr/>
            </a:pPr>
            <a:r>
              <a:rPr lang="fr-FR" dirty="0" smtClean="0"/>
              <a:t>Un nouveau baccalauréat pour simplifier une organisation trop compliquée (aujourd’hui : entre 12 et 16 épreuves selon le parcours des élèves)</a:t>
            </a:r>
          </a:p>
          <a:p>
            <a:pPr lvl="1">
              <a:defRPr/>
            </a:pPr>
            <a:endParaRPr lang="fr-FR" sz="1400" dirty="0">
              <a:solidFill>
                <a:prstClr val="black"/>
              </a:solidFill>
            </a:endParaRPr>
          </a:p>
          <a:p>
            <a:pPr lvl="1">
              <a:defRPr/>
            </a:pPr>
            <a:r>
              <a:rPr lang="fr-FR" sz="1400" dirty="0">
                <a:solidFill>
                  <a:prstClr val="black"/>
                </a:solidFill>
              </a:rPr>
              <a:t>En fin de 1</a:t>
            </a:r>
            <a:r>
              <a:rPr lang="fr-FR" sz="1400" baseline="30000" dirty="0">
                <a:solidFill>
                  <a:prstClr val="black"/>
                </a:solidFill>
              </a:rPr>
              <a:t>re</a:t>
            </a:r>
            <a:r>
              <a:rPr lang="fr-FR" sz="1400" dirty="0">
                <a:solidFill>
                  <a:prstClr val="black"/>
                </a:solidFill>
              </a:rPr>
              <a:t> : une épreuve anticipée de français (écrit et oral)</a:t>
            </a:r>
          </a:p>
          <a:p>
            <a:pPr lvl="1">
              <a:defRPr/>
            </a:pPr>
            <a:r>
              <a:rPr lang="fr-FR" sz="1400" dirty="0">
                <a:solidFill>
                  <a:prstClr val="black"/>
                </a:solidFill>
              </a:rPr>
              <a:t>En terminale : quatre épreuves</a:t>
            </a:r>
          </a:p>
          <a:p>
            <a:pPr lvl="1">
              <a:defRPr/>
            </a:pPr>
            <a:r>
              <a:rPr lang="fr-FR" sz="1400" dirty="0">
                <a:solidFill>
                  <a:prstClr val="black"/>
                </a:solidFill>
              </a:rPr>
              <a:t>L’organisation des épreuves va moins perturber le fonctionnement des lycées. Les élèves de seconde pourront ainsi travailler jusqu’à la fin du mois de juin.</a:t>
            </a:r>
          </a:p>
          <a:p>
            <a:pPr marL="0" indent="0">
              <a:buNone/>
              <a:defRPr/>
            </a:pPr>
            <a:endParaRPr lang="fr-FR" dirty="0" smtClean="0"/>
          </a:p>
          <a:p>
            <a:pPr>
              <a:defRPr/>
            </a:pPr>
            <a:r>
              <a:rPr lang="fr-FR" dirty="0" smtClean="0"/>
              <a:t>Un nouveau baccalauréat pour valoriser le travail et la régularité des lycéens</a:t>
            </a:r>
          </a:p>
          <a:p>
            <a:pPr marL="0" indent="0">
              <a:buNone/>
              <a:defRPr/>
            </a:pPr>
            <a:endParaRPr lang="fr-FR" sz="1400" dirty="0"/>
          </a:p>
          <a:p>
            <a:pPr lvl="1">
              <a:defRPr/>
            </a:pPr>
            <a:r>
              <a:rPr lang="fr-FR" sz="1400" dirty="0"/>
              <a:t>Le baccalauréat 2021 prend en compte le contrôle continu qui valorise le travail des élèves en première et en terminale. </a:t>
            </a:r>
          </a:p>
        </p:txBody>
      </p:sp>
    </p:spTree>
    <p:extLst>
      <p:ext uri="{BB962C8B-B14F-4D97-AF65-F5344CB8AC3E}">
        <p14:creationId xmlns:p14="http://schemas.microsoft.com/office/powerpoint/2010/main" val="1540624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F67B58F-D418-486A-AB4F-43D1F4D183E7}" type="slidenum">
              <a:rPr lang="fr-FR" altLang="fr-FR">
                <a:solidFill>
                  <a:srgbClr val="404040"/>
                </a:solidFill>
                <a:latin typeface="Arial" panose="020B0604020202020204" pitchFamily="34" charset="0"/>
              </a:rPr>
              <a:pPr eaLnBrk="1" hangingPunct="1"/>
              <a:t>13</a:t>
            </a:fld>
            <a:endParaRPr lang="fr-FR" altLang="fr-FR">
              <a:solidFill>
                <a:srgbClr val="404040"/>
              </a:solidFill>
              <a:latin typeface="Arial" panose="020B0604020202020204" pitchFamily="34" charset="0"/>
            </a:endParaRPr>
          </a:p>
        </p:txBody>
      </p:sp>
      <p:sp>
        <p:nvSpPr>
          <p:cNvPr id="3" name="Espace réservé du contenu 2"/>
          <p:cNvSpPr>
            <a:spLocks noGrp="1"/>
          </p:cNvSpPr>
          <p:nvPr>
            <p:ph type="body" sz="quarter" idx="13"/>
          </p:nvPr>
        </p:nvSpPr>
        <p:spPr>
          <a:xfrm>
            <a:off x="2328864" y="1471614"/>
            <a:ext cx="7881937" cy="4598987"/>
          </a:xfrm>
        </p:spPr>
        <p:txBody>
          <a:bodyPr rtlCol="0">
            <a:normAutofit/>
          </a:bodyPr>
          <a:lstStyle/>
          <a:p>
            <a:pPr>
              <a:defRPr/>
            </a:pPr>
            <a:r>
              <a:rPr lang="fr-FR" dirty="0" smtClean="0"/>
              <a:t>Un nouveau baccalauréat pour mieux accompagner les élèves dans la conception de leur projet d’orientation</a:t>
            </a:r>
            <a:endParaRPr lang="fr-FR" sz="1400" dirty="0"/>
          </a:p>
          <a:p>
            <a:pPr lvl="1">
              <a:defRPr/>
            </a:pPr>
            <a:endParaRPr lang="fr-FR" sz="1400" dirty="0"/>
          </a:p>
          <a:p>
            <a:pPr lvl="1">
              <a:defRPr/>
            </a:pPr>
            <a:r>
              <a:rPr lang="fr-FR" sz="1400" dirty="0"/>
              <a:t>Un temps dédié à l’orientation en 2</a:t>
            </a:r>
            <a:r>
              <a:rPr lang="fr-FR" sz="1400" baseline="30000" dirty="0"/>
              <a:t>de</a:t>
            </a:r>
            <a:r>
              <a:rPr lang="fr-FR" sz="1400" dirty="0"/>
              <a:t>, 1</a:t>
            </a:r>
            <a:r>
              <a:rPr lang="fr-FR" sz="1400" baseline="30000" dirty="0"/>
              <a:t>re</a:t>
            </a:r>
            <a:r>
              <a:rPr lang="fr-FR" sz="1400" dirty="0"/>
              <a:t> et terminale</a:t>
            </a:r>
          </a:p>
          <a:p>
            <a:pPr lvl="1">
              <a:defRPr/>
            </a:pPr>
            <a:r>
              <a:rPr lang="fr-FR" sz="1400" dirty="0"/>
              <a:t>Deux professeurs principaux en terminale</a:t>
            </a:r>
          </a:p>
          <a:p>
            <a:pPr lvl="1">
              <a:defRPr/>
            </a:pPr>
            <a:r>
              <a:rPr lang="fr-FR" sz="1400" dirty="0"/>
              <a:t>Un même diplôme pour tous, avec des enseignements communs, des enseignements de spécialité qui permettent aux élèves d’affiner leur projet en fonction de leurs souhaits et avec la possibilité de choisir des enseignements optionnels pour mieux préparer leur parcours.</a:t>
            </a:r>
            <a:br>
              <a:rPr lang="fr-FR" sz="1400" dirty="0"/>
            </a:br>
            <a:endParaRPr lang="fr-FR" sz="1400" dirty="0"/>
          </a:p>
          <a:p>
            <a:pPr>
              <a:defRPr/>
            </a:pPr>
            <a:r>
              <a:rPr lang="fr-FR" dirty="0" smtClean="0"/>
              <a:t>Un nouveau baccalauréat pour servir de tremplin </a:t>
            </a:r>
            <a:r>
              <a:rPr lang="fr-FR" dirty="0"/>
              <a:t>vers la </a:t>
            </a:r>
            <a:r>
              <a:rPr lang="fr-FR" dirty="0" smtClean="0"/>
              <a:t>réussite dans le supérieur </a:t>
            </a:r>
            <a:endParaRPr lang="fr-FR" dirty="0"/>
          </a:p>
          <a:p>
            <a:pPr lvl="1">
              <a:defRPr/>
            </a:pPr>
            <a:endParaRPr lang="fr-FR" sz="1400" dirty="0"/>
          </a:p>
          <a:p>
            <a:pPr lvl="1">
              <a:defRPr/>
            </a:pPr>
            <a:r>
              <a:rPr lang="fr-FR" sz="1400" dirty="0"/>
              <a:t>Tous les lycéens bénéficient d’enseignements communs, qui favorisent la réussite et la formation de chacun.</a:t>
            </a:r>
          </a:p>
          <a:p>
            <a:pPr lvl="1">
              <a:defRPr/>
            </a:pPr>
            <a:r>
              <a:rPr lang="fr-FR" sz="1400" dirty="0">
                <a:solidFill>
                  <a:prstClr val="black"/>
                </a:solidFill>
              </a:rPr>
              <a:t>Les horaires consacrés aux enseignements de spécialité vont permettre aux élèves d’aller plus loin dans l’approfondissement des connaissances.</a:t>
            </a:r>
          </a:p>
          <a:p>
            <a:pPr marL="457200" lvl="1" indent="0">
              <a:buNone/>
              <a:defRPr/>
            </a:pPr>
            <a:endParaRPr lang="fr-FR" sz="1400" dirty="0"/>
          </a:p>
          <a:p>
            <a:pPr lvl="1">
              <a:defRPr/>
            </a:pPr>
            <a:endParaRPr lang="fr-FR" sz="1400" dirty="0"/>
          </a:p>
          <a:p>
            <a:pPr>
              <a:defRPr/>
            </a:pPr>
            <a:endParaRPr lang="fr-FR" dirty="0"/>
          </a:p>
        </p:txBody>
      </p:sp>
      <p:sp>
        <p:nvSpPr>
          <p:cNvPr id="5" name="Titre 1"/>
          <p:cNvSpPr txBox="1">
            <a:spLocks/>
          </p:cNvSpPr>
          <p:nvPr/>
        </p:nvSpPr>
        <p:spPr>
          <a:xfrm>
            <a:off x="2328863" y="365126"/>
            <a:ext cx="8147050" cy="1287463"/>
          </a:xfrm>
          <a:prstGeom prst="rect">
            <a:avLst/>
          </a:prstGeom>
        </p:spPr>
        <p:txBody>
          <a:bodyPr anchor="ctr">
            <a:normAutofit/>
          </a:bodyPr>
          <a:lstStyle>
            <a:lvl1pPr algn="l" defTabSz="457200" rtl="0" eaLnBrk="1" latinLnBrk="0" hangingPunct="1">
              <a:spcBef>
                <a:spcPct val="0"/>
              </a:spcBef>
              <a:buNone/>
              <a:defRPr sz="2500" b="1" i="0" u="none" kern="1200" cap="all">
                <a:solidFill>
                  <a:schemeClr val="tx1">
                    <a:lumMod val="75000"/>
                    <a:lumOff val="25000"/>
                  </a:schemeClr>
                </a:solidFill>
                <a:latin typeface="Arial Black" charset="0"/>
                <a:ea typeface="Arial Black" charset="0"/>
                <a:cs typeface="Arial Black" charset="0"/>
              </a:defRPr>
            </a:lvl1pPr>
          </a:lstStyle>
          <a:p>
            <a:pPr>
              <a:defRPr/>
            </a:pPr>
            <a:r>
              <a:rPr lang="fr-FR" dirty="0">
                <a:solidFill>
                  <a:schemeClr val="tx1"/>
                </a:solidFill>
              </a:rPr>
              <a:t>remuscler </a:t>
            </a:r>
            <a:r>
              <a:rPr lang="fr-FR" dirty="0" err="1">
                <a:solidFill>
                  <a:schemeClr val="tx1"/>
                </a:solidFill>
              </a:rPr>
              <a:t>l’exameN</a:t>
            </a:r>
            <a:r>
              <a:rPr lang="fr-FR" dirty="0">
                <a:solidFill>
                  <a:schemeClr val="tx1"/>
                </a:solidFill>
              </a:rPr>
              <a:t> DU BACCALAURéAT</a:t>
            </a:r>
          </a:p>
        </p:txBody>
      </p:sp>
    </p:spTree>
    <p:extLst>
      <p:ext uri="{BB962C8B-B14F-4D97-AF65-F5344CB8AC3E}">
        <p14:creationId xmlns:p14="http://schemas.microsoft.com/office/powerpoint/2010/main" val="1364870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LE Baccalauréat 2021</a:t>
            </a:r>
            <a:endParaRPr lang="fr-FR" dirty="0"/>
          </a:p>
        </p:txBody>
      </p:sp>
      <p:sp>
        <p:nvSpPr>
          <p:cNvPr id="22531"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23A1625-4AF9-4FC6-A3F8-822C77ADFCB8}" type="slidenum">
              <a:rPr lang="fr-FR" altLang="fr-FR">
                <a:solidFill>
                  <a:srgbClr val="404040"/>
                </a:solidFill>
                <a:latin typeface="Arial" panose="020B0604020202020204" pitchFamily="34" charset="0"/>
              </a:rPr>
              <a:pPr eaLnBrk="1" hangingPunct="1"/>
              <a:t>14</a:t>
            </a:fld>
            <a:endParaRPr lang="fr-FR" altLang="fr-FR">
              <a:solidFill>
                <a:srgbClr val="404040"/>
              </a:solidFill>
              <a:latin typeface="Arial" panose="020B0604020202020204" pitchFamily="34" charset="0"/>
            </a:endParaRPr>
          </a:p>
        </p:txBody>
      </p:sp>
      <p:sp>
        <p:nvSpPr>
          <p:cNvPr id="6" name="Espace réservé du texte 5"/>
          <p:cNvSpPr>
            <a:spLocks noGrp="1"/>
          </p:cNvSpPr>
          <p:nvPr>
            <p:ph type="body" sz="quarter" idx="13"/>
          </p:nvPr>
        </p:nvSpPr>
        <p:spPr>
          <a:xfrm>
            <a:off x="2328864" y="1471614"/>
            <a:ext cx="7881937" cy="1728787"/>
          </a:xfrm>
        </p:spPr>
        <p:txBody>
          <a:bodyPr rtlCol="0">
            <a:normAutofit/>
          </a:bodyPr>
          <a:lstStyle/>
          <a:p>
            <a:pPr marL="0" indent="0">
              <a:buNone/>
              <a:defRPr/>
            </a:pPr>
            <a:endParaRPr lang="fr-FR" dirty="0" smtClean="0"/>
          </a:p>
          <a:p>
            <a:pPr>
              <a:defRPr/>
            </a:pPr>
            <a:r>
              <a:rPr lang="fr-FR" dirty="0" smtClean="0"/>
              <a:t>Fin des séries </a:t>
            </a:r>
            <a:r>
              <a:rPr lang="fr-FR" b="1" dirty="0" smtClean="0"/>
              <a:t>en voie générale pour permettre aux élèves de choisir les enseignements qui les motivent</a:t>
            </a:r>
            <a:endParaRPr lang="fr-FR" dirty="0" smtClean="0"/>
          </a:p>
          <a:p>
            <a:pPr lvl="1">
              <a:defRPr/>
            </a:pPr>
            <a:r>
              <a:rPr lang="fr-FR" sz="1400" dirty="0"/>
              <a:t>Les séries L, ES et S sont remplacées par des enseignements communs, des enseignements de spécialité choisis par les élèves et, s’ils le souhaitent, des enseignements optionnels.</a:t>
            </a:r>
          </a:p>
          <a:p>
            <a:pPr marL="457200" lvl="1" indent="0">
              <a:buNone/>
              <a:defRPr/>
            </a:pPr>
            <a:endParaRPr lang="fr-FR" dirty="0" smtClean="0"/>
          </a:p>
          <a:p>
            <a:pPr lvl="1">
              <a:defRPr/>
            </a:pPr>
            <a:endParaRPr lang="fr-FR" dirty="0" smtClean="0"/>
          </a:p>
          <a:p>
            <a:pPr>
              <a:defRPr/>
            </a:pPr>
            <a:endParaRPr lang="fr-FR" dirty="0" smtClean="0"/>
          </a:p>
          <a:p>
            <a:pPr>
              <a:defRPr/>
            </a:pPr>
            <a:endParaRPr lang="fr-FR" dirty="0"/>
          </a:p>
          <a:p>
            <a:pPr>
              <a:defRPr/>
            </a:pPr>
            <a:endParaRPr lang="fr-FR" dirty="0"/>
          </a:p>
        </p:txBody>
      </p:sp>
      <p:sp>
        <p:nvSpPr>
          <p:cNvPr id="3" name="Rectangle 2"/>
          <p:cNvSpPr/>
          <p:nvPr/>
        </p:nvSpPr>
        <p:spPr>
          <a:xfrm>
            <a:off x="1819275" y="3714750"/>
            <a:ext cx="1347788" cy="1828800"/>
          </a:xfrm>
          <a:prstGeom prst="rect">
            <a:avLst/>
          </a:prstGeom>
          <a:solidFill>
            <a:srgbClr val="95BC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b="1" u="sng" dirty="0">
                <a:solidFill>
                  <a:schemeClr val="bg1"/>
                </a:solidFill>
                <a:latin typeface="Arial" panose="020B0604020202020204" pitchFamily="34" charset="0"/>
                <a:cs typeface="Arial" panose="020B0604020202020204" pitchFamily="34" charset="0"/>
              </a:rPr>
              <a:t>Pour tous :</a:t>
            </a:r>
          </a:p>
          <a:p>
            <a:pPr algn="ctr">
              <a:defRPr/>
            </a:pPr>
            <a:endParaRPr lang="fr-FR" sz="1400" dirty="0">
              <a:solidFill>
                <a:schemeClr val="bg1"/>
              </a:solidFill>
              <a:latin typeface="Arial" panose="020B0604020202020204" pitchFamily="34" charset="0"/>
              <a:cs typeface="Arial" panose="020B0604020202020204" pitchFamily="34" charset="0"/>
            </a:endParaRPr>
          </a:p>
          <a:p>
            <a:pPr algn="ctr">
              <a:defRPr/>
            </a:pPr>
            <a:r>
              <a:rPr lang="fr-FR" sz="1400" dirty="0">
                <a:solidFill>
                  <a:schemeClr val="bg1"/>
                </a:solidFill>
                <a:latin typeface="Arial" panose="020B0604020202020204" pitchFamily="34" charset="0"/>
                <a:cs typeface="Arial" panose="020B0604020202020204" pitchFamily="34" charset="0"/>
              </a:rPr>
              <a:t>voie</a:t>
            </a:r>
          </a:p>
          <a:p>
            <a:pPr algn="ctr">
              <a:defRPr/>
            </a:pPr>
            <a:r>
              <a:rPr lang="fr-FR" sz="1400" dirty="0">
                <a:solidFill>
                  <a:schemeClr val="bg1"/>
                </a:solidFill>
                <a:latin typeface="Arial" panose="020B0604020202020204" pitchFamily="34" charset="0"/>
                <a:cs typeface="Arial" panose="020B0604020202020204" pitchFamily="34" charset="0"/>
              </a:rPr>
              <a:t>générale</a:t>
            </a:r>
          </a:p>
          <a:p>
            <a:pPr algn="ctr">
              <a:defRPr/>
            </a:pPr>
            <a:r>
              <a:rPr lang="fr-FR" sz="1400" dirty="0">
                <a:solidFill>
                  <a:schemeClr val="bg1"/>
                </a:solidFill>
                <a:latin typeface="Arial" panose="020B0604020202020204" pitchFamily="34" charset="0"/>
                <a:cs typeface="Arial" panose="020B0604020202020204" pitchFamily="34" charset="0"/>
              </a:rPr>
              <a:t>+</a:t>
            </a:r>
          </a:p>
          <a:p>
            <a:pPr algn="ctr">
              <a:defRPr/>
            </a:pPr>
            <a:r>
              <a:rPr lang="fr-FR" sz="1400" dirty="0">
                <a:solidFill>
                  <a:schemeClr val="bg1"/>
                </a:solidFill>
                <a:latin typeface="Arial" panose="020B0604020202020204" pitchFamily="34" charset="0"/>
                <a:cs typeface="Arial" panose="020B0604020202020204" pitchFamily="34" charset="0"/>
              </a:rPr>
              <a:t>voie technologique</a:t>
            </a:r>
          </a:p>
        </p:txBody>
      </p:sp>
      <p:sp>
        <p:nvSpPr>
          <p:cNvPr id="7" name="Accolade ouvrante 6"/>
          <p:cNvSpPr/>
          <p:nvPr/>
        </p:nvSpPr>
        <p:spPr>
          <a:xfrm>
            <a:off x="3257551" y="3352800"/>
            <a:ext cx="238125" cy="2552700"/>
          </a:xfrm>
          <a:prstGeom prst="leftBrace">
            <a:avLst/>
          </a:prstGeom>
          <a:ln>
            <a:solidFill>
              <a:srgbClr val="95BCE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dirty="0"/>
          </a:p>
        </p:txBody>
      </p:sp>
      <p:sp>
        <p:nvSpPr>
          <p:cNvPr id="8" name="ZoneTexte 7"/>
          <p:cNvSpPr txBox="1"/>
          <p:nvPr/>
        </p:nvSpPr>
        <p:spPr>
          <a:xfrm>
            <a:off x="3644900" y="3324225"/>
            <a:ext cx="6692900" cy="2609850"/>
          </a:xfrm>
          <a:prstGeom prst="rect">
            <a:avLst/>
          </a:prstGeom>
          <a:noFill/>
        </p:spPr>
        <p:txBody>
          <a:bodyPr>
            <a:spAutoFit/>
          </a:bodyPr>
          <a:lstStyle/>
          <a:p>
            <a:pPr marL="177800" indent="-177800">
              <a:spcBef>
                <a:spcPct val="20000"/>
              </a:spcBef>
              <a:buClr>
                <a:srgbClr val="EE7444"/>
              </a:buClr>
              <a:buSzPct val="100000"/>
              <a:buFont typeface="Arial"/>
              <a:buChar char="■"/>
              <a:defRPr/>
            </a:pPr>
            <a:r>
              <a:rPr lang="fr-FR" sz="1600" dirty="0">
                <a:solidFill>
                  <a:prstClr val="black"/>
                </a:solidFill>
                <a:latin typeface="Arial" panose="020B0604020202020204" pitchFamily="34" charset="0"/>
                <a:ea typeface="Roboto" panose="02000000000000000000" pitchFamily="2" charset="0"/>
              </a:rPr>
              <a:t>Les 5 épreuves terminales comptent pour 60 % de la note finale</a:t>
            </a:r>
          </a:p>
          <a:p>
            <a:pPr marL="627063" lvl="1" indent="-169863">
              <a:lnSpc>
                <a:spcPct val="110000"/>
              </a:lnSpc>
              <a:spcBef>
                <a:spcPct val="20000"/>
              </a:spcBef>
              <a:buClr>
                <a:srgbClr val="EE7444"/>
              </a:buClr>
              <a:buFont typeface="Arial Italic"/>
              <a:buChar char="■"/>
              <a:defRPr/>
            </a:pPr>
            <a:r>
              <a:rPr lang="fr-FR" sz="1200" b="1" dirty="0">
                <a:solidFill>
                  <a:prstClr val="black"/>
                </a:solidFill>
                <a:latin typeface="Arial" panose="020B0604020202020204" pitchFamily="34" charset="0"/>
                <a:ea typeface="Roboto" panose="02000000000000000000" pitchFamily="2" charset="0"/>
              </a:rPr>
              <a:t>4 épreuves en terminale</a:t>
            </a:r>
            <a:r>
              <a:rPr lang="fr-FR" sz="1200" dirty="0">
                <a:solidFill>
                  <a:prstClr val="black"/>
                </a:solidFill>
                <a:latin typeface="Arial" panose="020B0604020202020204" pitchFamily="34" charset="0"/>
                <a:ea typeface="Roboto" panose="02000000000000000000" pitchFamily="2" charset="0"/>
              </a:rPr>
              <a:t> : 2 épreuves de spécialité, 1 épreuve de philosophie et une épreuve orale terminale.</a:t>
            </a:r>
          </a:p>
          <a:p>
            <a:pPr marL="627063" lvl="1" indent="-169863">
              <a:lnSpc>
                <a:spcPct val="110000"/>
              </a:lnSpc>
              <a:spcBef>
                <a:spcPct val="20000"/>
              </a:spcBef>
              <a:buClr>
                <a:srgbClr val="EE7444"/>
              </a:buClr>
              <a:buFont typeface="Arial Italic"/>
              <a:buChar char="■"/>
              <a:defRPr/>
            </a:pPr>
            <a:r>
              <a:rPr lang="fr-FR" sz="1200" b="1" dirty="0">
                <a:solidFill>
                  <a:prstClr val="black"/>
                </a:solidFill>
                <a:latin typeface="Arial" panose="020B0604020202020204" pitchFamily="34" charset="0"/>
                <a:ea typeface="Roboto" panose="02000000000000000000" pitchFamily="2" charset="0"/>
              </a:rPr>
              <a:t>1 épreuve anticipée </a:t>
            </a:r>
            <a:r>
              <a:rPr lang="fr-FR" sz="1200" dirty="0">
                <a:solidFill>
                  <a:prstClr val="black"/>
                </a:solidFill>
                <a:latin typeface="Arial" panose="020B0604020202020204" pitchFamily="34" charset="0"/>
                <a:ea typeface="Roboto" panose="02000000000000000000" pitchFamily="2" charset="0"/>
              </a:rPr>
              <a:t>de français en 1</a:t>
            </a:r>
            <a:r>
              <a:rPr lang="fr-FR" sz="1200" baseline="30000" dirty="0">
                <a:solidFill>
                  <a:prstClr val="black"/>
                </a:solidFill>
                <a:latin typeface="Arial" panose="020B0604020202020204" pitchFamily="34" charset="0"/>
                <a:ea typeface="Roboto" panose="02000000000000000000" pitchFamily="2" charset="0"/>
              </a:rPr>
              <a:t>re</a:t>
            </a:r>
            <a:r>
              <a:rPr lang="fr-FR" sz="1200" dirty="0">
                <a:solidFill>
                  <a:prstClr val="black"/>
                </a:solidFill>
                <a:latin typeface="Arial" panose="020B0604020202020204" pitchFamily="34" charset="0"/>
                <a:ea typeface="Roboto" panose="02000000000000000000" pitchFamily="2" charset="0"/>
              </a:rPr>
              <a:t> (écrit et oral).</a:t>
            </a:r>
          </a:p>
          <a:p>
            <a:pPr marL="627063" lvl="1" indent="-169863">
              <a:lnSpc>
                <a:spcPct val="110000"/>
              </a:lnSpc>
              <a:spcBef>
                <a:spcPct val="20000"/>
              </a:spcBef>
              <a:buClr>
                <a:srgbClr val="EE7444"/>
              </a:buClr>
              <a:buFont typeface="Arial Italic"/>
              <a:buChar char="■"/>
              <a:defRPr/>
            </a:pPr>
            <a:r>
              <a:rPr lang="fr-FR" sz="1200" dirty="0">
                <a:solidFill>
                  <a:prstClr val="black"/>
                </a:solidFill>
                <a:latin typeface="Arial" panose="020B0604020202020204" pitchFamily="34" charset="0"/>
                <a:ea typeface="Roboto" panose="02000000000000000000" pitchFamily="2" charset="0"/>
              </a:rPr>
              <a:t>Ces épreuves sont organisées sur le modèle des épreuves actuelles du baccalauréat.</a:t>
            </a:r>
          </a:p>
          <a:p>
            <a:pPr lvl="1">
              <a:lnSpc>
                <a:spcPct val="110000"/>
              </a:lnSpc>
              <a:spcBef>
                <a:spcPct val="20000"/>
              </a:spcBef>
              <a:buClr>
                <a:srgbClr val="EE7444"/>
              </a:buClr>
              <a:defRPr/>
            </a:pPr>
            <a:endParaRPr lang="fr-FR" sz="1200" dirty="0">
              <a:solidFill>
                <a:prstClr val="black"/>
              </a:solidFill>
              <a:latin typeface="Arial" panose="020B0604020202020204" pitchFamily="34" charset="0"/>
              <a:ea typeface="Roboto" panose="02000000000000000000" pitchFamily="2" charset="0"/>
            </a:endParaRPr>
          </a:p>
          <a:p>
            <a:pPr marL="177800" indent="-177800">
              <a:spcBef>
                <a:spcPct val="20000"/>
              </a:spcBef>
              <a:buClr>
                <a:srgbClr val="EE7444"/>
              </a:buClr>
              <a:buSzPct val="100000"/>
              <a:buFont typeface="Arial"/>
              <a:buChar char="■"/>
              <a:defRPr/>
            </a:pPr>
            <a:r>
              <a:rPr lang="fr-FR" sz="1600" dirty="0">
                <a:solidFill>
                  <a:prstClr val="black"/>
                </a:solidFill>
                <a:latin typeface="Arial" panose="020B0604020202020204" pitchFamily="34" charset="0"/>
                <a:ea typeface="Roboto" panose="02000000000000000000" pitchFamily="2" charset="0"/>
              </a:rPr>
              <a:t>Le contrôle continu représente 40% de la note finale</a:t>
            </a:r>
          </a:p>
          <a:p>
            <a:pPr marL="627063" lvl="1" indent="-169863">
              <a:spcBef>
                <a:spcPct val="20000"/>
              </a:spcBef>
              <a:buClr>
                <a:srgbClr val="EE7444"/>
              </a:buClr>
              <a:buFont typeface="Arial Italic"/>
              <a:buChar char="■"/>
              <a:defRPr/>
            </a:pPr>
            <a:r>
              <a:rPr lang="fr-FR" sz="1200" b="1" dirty="0">
                <a:solidFill>
                  <a:prstClr val="black"/>
                </a:solidFill>
                <a:latin typeface="Arial" panose="020B0604020202020204" pitchFamily="34" charset="0"/>
                <a:ea typeface="Roboto" panose="02000000000000000000" pitchFamily="2" charset="0"/>
              </a:rPr>
              <a:t>10 % pour la prise en compte des bulletins </a:t>
            </a:r>
            <a:r>
              <a:rPr lang="fr-FR" sz="1200" dirty="0">
                <a:solidFill>
                  <a:prstClr val="black"/>
                </a:solidFill>
                <a:latin typeface="Arial" panose="020B0604020202020204" pitchFamily="34" charset="0"/>
                <a:ea typeface="Roboto" panose="02000000000000000000" pitchFamily="2" charset="0"/>
              </a:rPr>
              <a:t>de 1</a:t>
            </a:r>
            <a:r>
              <a:rPr lang="fr-FR" sz="1200" baseline="30000" dirty="0">
                <a:solidFill>
                  <a:prstClr val="black"/>
                </a:solidFill>
                <a:latin typeface="Arial" panose="020B0604020202020204" pitchFamily="34" charset="0"/>
                <a:ea typeface="Roboto" panose="02000000000000000000" pitchFamily="2" charset="0"/>
              </a:rPr>
              <a:t>re</a:t>
            </a:r>
            <a:r>
              <a:rPr lang="fr-FR" sz="1200" dirty="0">
                <a:solidFill>
                  <a:prstClr val="black"/>
                </a:solidFill>
                <a:latin typeface="Arial" panose="020B0604020202020204" pitchFamily="34" charset="0"/>
                <a:ea typeface="Roboto" panose="02000000000000000000" pitchFamily="2" charset="0"/>
              </a:rPr>
              <a:t> et de terminale dans l’ensemble des disciplines pour encourager la régularité du travail des élèves.</a:t>
            </a:r>
          </a:p>
          <a:p>
            <a:pPr marL="627063" lvl="1" indent="-169863">
              <a:spcBef>
                <a:spcPct val="20000"/>
              </a:spcBef>
              <a:buClr>
                <a:srgbClr val="EE7444"/>
              </a:buClr>
              <a:buFont typeface="Arial Italic"/>
              <a:buChar char="■"/>
              <a:defRPr/>
            </a:pPr>
            <a:r>
              <a:rPr lang="fr-FR" sz="1200" b="1" dirty="0">
                <a:solidFill>
                  <a:prstClr val="black"/>
                </a:solidFill>
                <a:latin typeface="Arial" panose="020B0604020202020204" pitchFamily="34" charset="0"/>
                <a:ea typeface="Roboto" panose="02000000000000000000" pitchFamily="2" charset="0"/>
              </a:rPr>
              <a:t>30 % pour des épreuves communes </a:t>
            </a:r>
            <a:r>
              <a:rPr lang="fr-FR" sz="1200" dirty="0">
                <a:solidFill>
                  <a:prstClr val="black"/>
                </a:solidFill>
                <a:latin typeface="Arial" panose="020B0604020202020204" pitchFamily="34" charset="0"/>
                <a:ea typeface="Roboto" panose="02000000000000000000" pitchFamily="2" charset="0"/>
              </a:rPr>
              <a:t>de contrôle continu organisées pendant les années de 1</a:t>
            </a:r>
            <a:r>
              <a:rPr lang="fr-FR" sz="1200" baseline="30000" dirty="0">
                <a:solidFill>
                  <a:prstClr val="black"/>
                </a:solidFill>
                <a:latin typeface="Arial" panose="020B0604020202020204" pitchFamily="34" charset="0"/>
                <a:ea typeface="Roboto" panose="02000000000000000000" pitchFamily="2" charset="0"/>
              </a:rPr>
              <a:t>re</a:t>
            </a:r>
            <a:r>
              <a:rPr lang="fr-FR" sz="1200" dirty="0">
                <a:solidFill>
                  <a:prstClr val="black"/>
                </a:solidFill>
                <a:latin typeface="Arial" panose="020B0604020202020204" pitchFamily="34" charset="0"/>
                <a:ea typeface="Roboto" panose="02000000000000000000" pitchFamily="2" charset="0"/>
              </a:rPr>
              <a:t> et de terminale afin de valoriser le travail des lycéens. </a:t>
            </a:r>
          </a:p>
        </p:txBody>
      </p:sp>
    </p:spTree>
    <p:extLst>
      <p:ext uri="{BB962C8B-B14F-4D97-AF65-F5344CB8AC3E}">
        <p14:creationId xmlns:p14="http://schemas.microsoft.com/office/powerpoint/2010/main" val="809422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Le contrôle continu</a:t>
            </a:r>
            <a:endParaRPr lang="fr-FR" dirty="0"/>
          </a:p>
        </p:txBody>
      </p:sp>
      <p:sp>
        <p:nvSpPr>
          <p:cNvPr id="23555"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58DFB3-BA02-4BBB-8870-D3E3A544E1F5}" type="slidenum">
              <a:rPr lang="fr-FR" altLang="fr-FR">
                <a:solidFill>
                  <a:srgbClr val="404040"/>
                </a:solidFill>
                <a:latin typeface="Arial" panose="020B0604020202020204" pitchFamily="34" charset="0"/>
              </a:rPr>
              <a:pPr eaLnBrk="1" hangingPunct="1"/>
              <a:t>15</a:t>
            </a:fld>
            <a:endParaRPr lang="fr-FR" altLang="fr-FR">
              <a:solidFill>
                <a:srgbClr val="404040"/>
              </a:solidFill>
              <a:latin typeface="Arial" panose="020B0604020202020204" pitchFamily="34" charset="0"/>
            </a:endParaRPr>
          </a:p>
        </p:txBody>
      </p:sp>
      <p:sp>
        <p:nvSpPr>
          <p:cNvPr id="23556" name="Espace réservé du contenu 2"/>
          <p:cNvSpPr>
            <a:spLocks noGrp="1"/>
          </p:cNvSpPr>
          <p:nvPr>
            <p:ph type="body" sz="quarter" idx="13"/>
          </p:nvPr>
        </p:nvSpPr>
        <p:spPr>
          <a:xfrm>
            <a:off x="2147888" y="1471614"/>
            <a:ext cx="8177212" cy="4598987"/>
          </a:xfrm>
        </p:spPr>
        <p:txBody>
          <a:bodyPr>
            <a:normAutofit fontScale="92500"/>
          </a:bodyPr>
          <a:lstStyle/>
          <a:p>
            <a:pPr fontAlgn="base">
              <a:spcAft>
                <a:spcPct val="0"/>
              </a:spcAft>
              <a:buFont typeface="Arial" panose="020B0604020202020204" pitchFamily="34" charset="0"/>
              <a:buChar char="■"/>
            </a:pPr>
            <a:r>
              <a:rPr lang="fr-FR" altLang="fr-FR" smtClean="0"/>
              <a:t>Le contrôle continu compte pour 40% dans la note finale du baccalauréat</a:t>
            </a:r>
          </a:p>
          <a:p>
            <a:pPr fontAlgn="base">
              <a:spcAft>
                <a:spcPct val="0"/>
              </a:spcAft>
              <a:buFont typeface="Arial" panose="020B0604020202020204" pitchFamily="34" charset="0"/>
              <a:buChar char="■"/>
            </a:pPr>
            <a:endParaRPr lang="fr-FR" altLang="fr-FR" smtClean="0"/>
          </a:p>
          <a:p>
            <a:pPr fontAlgn="base">
              <a:spcAft>
                <a:spcPct val="0"/>
              </a:spcAft>
              <a:buFont typeface="Arial" panose="020B0604020202020204" pitchFamily="34" charset="0"/>
              <a:buChar char="■"/>
            </a:pPr>
            <a:r>
              <a:rPr lang="fr-FR" altLang="fr-FR" smtClean="0"/>
              <a:t>Des épreuves écrites de contrôle continu sont organisées en première et en terminale</a:t>
            </a:r>
          </a:p>
          <a:p>
            <a:pPr lvl="1" fontAlgn="base">
              <a:spcAft>
                <a:spcPct val="0"/>
              </a:spcAft>
            </a:pPr>
            <a:r>
              <a:rPr lang="fr-FR" altLang="fr-FR" sz="1400"/>
              <a:t>Elles seront organisées en trois sessions</a:t>
            </a:r>
          </a:p>
          <a:p>
            <a:pPr marL="912813" lvl="2" indent="-285750" fontAlgn="base">
              <a:spcAft>
                <a:spcPct val="0"/>
              </a:spcAft>
              <a:buFont typeface="Arial" panose="020B0604020202020204" pitchFamily="34" charset="0"/>
              <a:buChar char="•"/>
            </a:pPr>
            <a:r>
              <a:rPr lang="fr-FR" altLang="fr-FR"/>
              <a:t>Deux séries d’épreuves au cours des deuxième et troisième trimestres de la classe de 1</a:t>
            </a:r>
            <a:r>
              <a:rPr lang="fr-FR" altLang="fr-FR" baseline="30000"/>
              <a:t>re</a:t>
            </a:r>
            <a:endParaRPr lang="fr-FR" altLang="fr-FR"/>
          </a:p>
          <a:p>
            <a:pPr marL="912813" lvl="2" indent="-285750" fontAlgn="base">
              <a:spcAft>
                <a:spcPct val="0"/>
              </a:spcAft>
              <a:buFont typeface="Arial" panose="020B0604020202020204" pitchFamily="34" charset="0"/>
              <a:buChar char="•"/>
            </a:pPr>
            <a:r>
              <a:rPr lang="fr-FR" altLang="fr-FR"/>
              <a:t>Une série d’épreuves au cours du deuxième trimestre de la classe de terminale.</a:t>
            </a:r>
          </a:p>
          <a:p>
            <a:pPr lvl="1" fontAlgn="base">
              <a:spcAft>
                <a:spcPct val="0"/>
              </a:spcAft>
            </a:pPr>
            <a:r>
              <a:rPr lang="fr-FR" altLang="fr-FR" sz="1400"/>
              <a:t>Ces épreuves portent sur les disciplines qui ne font pas l’objet d’une épreuve terminale. </a:t>
            </a:r>
          </a:p>
          <a:p>
            <a:pPr lvl="1" fontAlgn="base">
              <a:spcAft>
                <a:spcPct val="0"/>
              </a:spcAft>
            </a:pPr>
            <a:r>
              <a:rPr lang="fr-FR" altLang="fr-FR" sz="1400">
                <a:solidFill>
                  <a:srgbClr val="000000"/>
                </a:solidFill>
              </a:rPr>
              <a:t>Ces épreuves compteront pour 30% dans la note finale du baccalauréat.</a:t>
            </a:r>
          </a:p>
          <a:p>
            <a:pPr lvl="1" fontAlgn="base">
              <a:spcAft>
                <a:spcPct val="0"/>
              </a:spcAft>
            </a:pPr>
            <a:r>
              <a:rPr lang="fr-FR" altLang="fr-FR" sz="1400">
                <a:solidFill>
                  <a:srgbClr val="000000"/>
                </a:solidFill>
              </a:rPr>
              <a:t>Ces épreuves sont organisées dans chaque lycée. Les sujets sont sélectionnés dans une banque d’épreuves nationale, afin de garantir l’équité entre tous les établissements. </a:t>
            </a:r>
            <a:r>
              <a:rPr lang="fr-FR" altLang="fr-FR" sz="1400"/>
              <a:t>Les copies sont anonymisées et corrigées par d’autres professeurs que ceux de l’élève.</a:t>
            </a:r>
          </a:p>
          <a:p>
            <a:pPr fontAlgn="base">
              <a:spcAft>
                <a:spcPct val="0"/>
              </a:spcAft>
              <a:buFont typeface="Arial" panose="020B0604020202020204" pitchFamily="34" charset="0"/>
              <a:buChar char="■"/>
            </a:pPr>
            <a:endParaRPr lang="fr-FR" altLang="fr-FR" smtClean="0">
              <a:solidFill>
                <a:srgbClr val="000000"/>
              </a:solidFill>
            </a:endParaRPr>
          </a:p>
          <a:p>
            <a:pPr fontAlgn="base">
              <a:spcAft>
                <a:spcPct val="0"/>
              </a:spcAft>
              <a:buFont typeface="Arial" panose="020B0604020202020204" pitchFamily="34" charset="0"/>
              <a:buChar char="■"/>
            </a:pPr>
            <a:r>
              <a:rPr lang="fr-FR" altLang="fr-FR" smtClean="0"/>
              <a:t>Les bulletins scolaires compteront dans la note finale du baccalauréat, à hauteur de 10%</a:t>
            </a:r>
          </a:p>
          <a:p>
            <a:pPr marL="912813" lvl="2" indent="-285750" fontAlgn="base">
              <a:spcAft>
                <a:spcPct val="0"/>
              </a:spcAft>
              <a:buFont typeface="Arial" panose="020B0604020202020204" pitchFamily="34" charset="0"/>
              <a:buChar char="•"/>
            </a:pPr>
            <a:endParaRPr lang="fr-FR" altLang="fr-FR" smtClean="0"/>
          </a:p>
        </p:txBody>
      </p:sp>
    </p:spTree>
    <p:extLst>
      <p:ext uri="{BB962C8B-B14F-4D97-AF65-F5344CB8AC3E}">
        <p14:creationId xmlns:p14="http://schemas.microsoft.com/office/powerpoint/2010/main" val="3819486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C463505-6753-4FF5-B9CA-11EE3B42A741}" type="slidenum">
              <a:rPr lang="fr-FR" altLang="fr-FR">
                <a:solidFill>
                  <a:srgbClr val="404040"/>
                </a:solidFill>
                <a:latin typeface="Arial" panose="020B0604020202020204" pitchFamily="34" charset="0"/>
              </a:rPr>
              <a:pPr eaLnBrk="1" hangingPunct="1"/>
              <a:t>16</a:t>
            </a:fld>
            <a:endParaRPr lang="fr-FR" altLang="fr-FR">
              <a:solidFill>
                <a:srgbClr val="404040"/>
              </a:solidFill>
              <a:latin typeface="Arial" panose="020B0604020202020204" pitchFamily="34" charset="0"/>
            </a:endParaRPr>
          </a:p>
        </p:txBody>
      </p:sp>
      <p:pic>
        <p:nvPicPr>
          <p:cNvPr id="24579" name="Picture 2" descr="M:\str-delcom\BAC 2021\PPT\PPT POUR PARENTS 3E\Visuels\épreuves\épreuves camembertV2.jpg"/>
          <p:cNvPicPr>
            <a:picLocks noChangeAspect="1" noChangeArrowheads="1"/>
          </p:cNvPicPr>
          <p:nvPr/>
        </p:nvPicPr>
        <p:blipFill>
          <a:blip r:embed="rId2">
            <a:extLst>
              <a:ext uri="{28A0092B-C50C-407E-A947-70E740481C1C}">
                <a14:useLocalDpi xmlns:a14="http://schemas.microsoft.com/office/drawing/2010/main" val="0"/>
              </a:ext>
            </a:extLst>
          </a:blip>
          <a:srcRect t="16707"/>
          <a:stretch>
            <a:fillRect/>
          </a:stretch>
        </p:blipFill>
        <p:spPr bwMode="auto">
          <a:xfrm>
            <a:off x="2620963" y="1090614"/>
            <a:ext cx="7313612"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921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Les épreuves du baccalauréat</a:t>
            </a:r>
            <a:endParaRPr lang="fr-FR" dirty="0"/>
          </a:p>
        </p:txBody>
      </p:sp>
      <p:sp>
        <p:nvSpPr>
          <p:cNvPr id="25603"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1F1356F-49B6-4722-891E-DB9E55D3F7B8}" type="slidenum">
              <a:rPr lang="fr-FR" altLang="fr-FR">
                <a:solidFill>
                  <a:srgbClr val="404040"/>
                </a:solidFill>
                <a:latin typeface="Arial" panose="020B0604020202020204" pitchFamily="34" charset="0"/>
              </a:rPr>
              <a:pPr eaLnBrk="1" hangingPunct="1"/>
              <a:t>17</a:t>
            </a:fld>
            <a:endParaRPr lang="fr-FR" altLang="fr-FR">
              <a:solidFill>
                <a:srgbClr val="404040"/>
              </a:solidFill>
              <a:latin typeface="Arial" panose="020B0604020202020204" pitchFamily="34" charset="0"/>
            </a:endParaRPr>
          </a:p>
        </p:txBody>
      </p:sp>
      <p:sp>
        <p:nvSpPr>
          <p:cNvPr id="3" name="Espace réservé du contenu 2"/>
          <p:cNvSpPr>
            <a:spLocks noGrp="1"/>
          </p:cNvSpPr>
          <p:nvPr>
            <p:ph type="body" sz="quarter" idx="13"/>
          </p:nvPr>
        </p:nvSpPr>
        <p:spPr>
          <a:xfrm>
            <a:off x="2328864" y="1471614"/>
            <a:ext cx="7881937" cy="4598987"/>
          </a:xfrm>
        </p:spPr>
        <p:txBody>
          <a:bodyPr rtlCol="0">
            <a:normAutofit fontScale="92500" lnSpcReduction="20000"/>
          </a:bodyPr>
          <a:lstStyle/>
          <a:p>
            <a:pPr marL="0" indent="0">
              <a:buNone/>
              <a:defRPr/>
            </a:pPr>
            <a:r>
              <a:rPr lang="fr-FR" b="1" dirty="0" smtClean="0"/>
              <a:t>Deux épreuves communes à tous au mois de juin en terminale</a:t>
            </a:r>
            <a:endParaRPr lang="fr-FR" dirty="0"/>
          </a:p>
          <a:p>
            <a:pPr>
              <a:defRPr/>
            </a:pPr>
            <a:endParaRPr lang="fr-FR" dirty="0" smtClean="0"/>
          </a:p>
          <a:p>
            <a:pPr>
              <a:defRPr/>
            </a:pPr>
            <a:r>
              <a:rPr lang="fr-FR" dirty="0" smtClean="0"/>
              <a:t>Une épreuve écrite de philosophie</a:t>
            </a:r>
          </a:p>
          <a:p>
            <a:pPr lvl="1">
              <a:defRPr/>
            </a:pPr>
            <a:r>
              <a:rPr lang="fr-FR" sz="1400" dirty="0"/>
              <a:t>La philosophie s’adresse à tous les élèves, quel que soit leur parcours au lycée général et technologique.</a:t>
            </a:r>
          </a:p>
          <a:p>
            <a:pPr lvl="1">
              <a:defRPr/>
            </a:pPr>
            <a:r>
              <a:rPr lang="fr-FR" sz="1400" dirty="0"/>
              <a:t>La philosophie aide les élèves à comprendre le monde dans lequel ils vivent, à penser la place qu’ils y occupent, à donner un sens aux savoirs et aux expériences acquis dans le cours de leurs études. </a:t>
            </a:r>
          </a:p>
          <a:p>
            <a:pPr lvl="1">
              <a:defRPr/>
            </a:pPr>
            <a:r>
              <a:rPr lang="fr-FR" sz="1400" dirty="0"/>
              <a:t>C’est, enfin, une pièce maîtresse du rituel républicain qui fait la force du baccalauréat.</a:t>
            </a:r>
          </a:p>
          <a:p>
            <a:pPr lvl="1">
              <a:defRPr/>
            </a:pPr>
            <a:r>
              <a:rPr lang="fr-FR" sz="1400" dirty="0"/>
              <a:t>Pour toutes ces raisons qui lui confèrent une dimension universelle, la philosophie est une épreuve terminale pour tous. </a:t>
            </a:r>
          </a:p>
          <a:p>
            <a:pPr lvl="1">
              <a:defRPr/>
            </a:pPr>
            <a:r>
              <a:rPr lang="fr-FR" sz="1400" dirty="0"/>
              <a:t>Les sujets sont adaptés en fonction des séries de la voie technologique.</a:t>
            </a:r>
          </a:p>
          <a:p>
            <a:pPr>
              <a:defRPr/>
            </a:pPr>
            <a:endParaRPr lang="fr-FR" dirty="0"/>
          </a:p>
          <a:p>
            <a:pPr>
              <a:defRPr/>
            </a:pPr>
            <a:r>
              <a:rPr lang="fr-FR" dirty="0" smtClean="0"/>
              <a:t>L’épreuve orale terminale </a:t>
            </a:r>
          </a:p>
          <a:p>
            <a:pPr lvl="1">
              <a:defRPr/>
            </a:pPr>
            <a:endParaRPr lang="fr-FR" sz="1400" dirty="0"/>
          </a:p>
          <a:p>
            <a:pPr lvl="1">
              <a:defRPr/>
            </a:pPr>
            <a:r>
              <a:rPr lang="fr-FR" sz="1400" dirty="0"/>
              <a:t>Il s’agit d’une </a:t>
            </a:r>
            <a:r>
              <a:rPr lang="fr-FR" sz="1400" b="1" dirty="0"/>
              <a:t>épreuve individuelle</a:t>
            </a:r>
            <a:r>
              <a:rPr lang="fr-FR" sz="1400" dirty="0"/>
              <a:t>. </a:t>
            </a:r>
          </a:p>
          <a:p>
            <a:pPr lvl="1">
              <a:defRPr/>
            </a:pPr>
            <a:r>
              <a:rPr lang="fr-FR" sz="1400" dirty="0"/>
              <a:t>L’épreuve </a:t>
            </a:r>
            <a:r>
              <a:rPr lang="fr-FR" sz="1400" b="1" dirty="0"/>
              <a:t>dure 20 minutes </a:t>
            </a:r>
            <a:r>
              <a:rPr lang="fr-FR" sz="1400" dirty="0"/>
              <a:t>et se déroule en deux parties :</a:t>
            </a:r>
          </a:p>
          <a:p>
            <a:pPr marL="912813" lvl="2" indent="-285750">
              <a:buFont typeface="Wingdings" panose="05000000000000000000" pitchFamily="2" charset="2"/>
              <a:buChar char="§"/>
              <a:defRPr/>
            </a:pPr>
            <a:r>
              <a:rPr lang="fr-FR" b="1" dirty="0"/>
              <a:t>une présentation personnelle </a:t>
            </a:r>
            <a:r>
              <a:rPr lang="fr-FR" dirty="0"/>
              <a:t>du projet qui est adossé à un ou deux enseignements de spécialité choisis par le candidat ;</a:t>
            </a:r>
          </a:p>
          <a:p>
            <a:pPr marL="912813" lvl="2" indent="-285750">
              <a:buFont typeface="Wingdings" panose="05000000000000000000" pitchFamily="2" charset="2"/>
              <a:buChar char="§"/>
              <a:defRPr/>
            </a:pPr>
            <a:r>
              <a:rPr lang="fr-FR" b="1" dirty="0"/>
              <a:t>un échange avec le jury </a:t>
            </a:r>
            <a:r>
              <a:rPr lang="fr-FR" dirty="0"/>
              <a:t>mené à partir de la présentation du projet, permettant d’évaluer la capacité du candidat à analyser en mobilisant les connaissances acquises au cours de sa scolarité, notamment scientifiques et historiques. </a:t>
            </a:r>
          </a:p>
          <a:p>
            <a:pPr>
              <a:defRPr/>
            </a:pPr>
            <a:endParaRPr lang="fr-FR" dirty="0" smtClean="0"/>
          </a:p>
        </p:txBody>
      </p:sp>
    </p:spTree>
    <p:extLst>
      <p:ext uri="{BB962C8B-B14F-4D97-AF65-F5344CB8AC3E}">
        <p14:creationId xmlns:p14="http://schemas.microsoft.com/office/powerpoint/2010/main" val="3929257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Les épreuves du baccalauréat</a:t>
            </a:r>
            <a:endParaRPr lang="fr-FR" dirty="0"/>
          </a:p>
        </p:txBody>
      </p:sp>
      <p:sp>
        <p:nvSpPr>
          <p:cNvPr id="26627"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C0D6E4B-1807-40DC-A9AE-CC8E869004F0}" type="slidenum">
              <a:rPr lang="fr-FR" altLang="fr-FR">
                <a:solidFill>
                  <a:srgbClr val="404040"/>
                </a:solidFill>
                <a:latin typeface="Arial" panose="020B0604020202020204" pitchFamily="34" charset="0"/>
              </a:rPr>
              <a:pPr eaLnBrk="1" hangingPunct="1"/>
              <a:t>18</a:t>
            </a:fld>
            <a:endParaRPr lang="fr-FR" altLang="fr-FR">
              <a:solidFill>
                <a:srgbClr val="404040"/>
              </a:solidFill>
              <a:latin typeface="Arial" panose="020B0604020202020204" pitchFamily="34" charset="0"/>
            </a:endParaRPr>
          </a:p>
        </p:txBody>
      </p:sp>
      <p:sp>
        <p:nvSpPr>
          <p:cNvPr id="3" name="Espace réservé du contenu 2"/>
          <p:cNvSpPr>
            <a:spLocks noGrp="1"/>
          </p:cNvSpPr>
          <p:nvPr>
            <p:ph type="body" sz="quarter" idx="13"/>
          </p:nvPr>
        </p:nvSpPr>
        <p:spPr>
          <a:xfrm>
            <a:off x="2328864" y="1814514"/>
            <a:ext cx="7881937" cy="3805237"/>
          </a:xfrm>
        </p:spPr>
        <p:txBody>
          <a:bodyPr rtlCol="0">
            <a:normAutofit/>
          </a:bodyPr>
          <a:lstStyle/>
          <a:p>
            <a:pPr>
              <a:defRPr/>
            </a:pPr>
            <a:r>
              <a:rPr lang="fr-FR" sz="1900" dirty="0"/>
              <a:t>L’épreuve anticipée de français</a:t>
            </a:r>
          </a:p>
          <a:p>
            <a:pPr lvl="1">
              <a:defRPr/>
            </a:pPr>
            <a:endParaRPr lang="fr-FR" sz="1400" dirty="0"/>
          </a:p>
          <a:p>
            <a:pPr lvl="1">
              <a:defRPr/>
            </a:pPr>
            <a:r>
              <a:rPr lang="fr-FR" sz="1400" dirty="0"/>
              <a:t>L’épreuve anticipée de français, écrite et orale, intervient au mois de juin de l’année de première.</a:t>
            </a:r>
          </a:p>
          <a:p>
            <a:pPr>
              <a:defRPr/>
            </a:pPr>
            <a:endParaRPr lang="fr-FR" dirty="0" smtClean="0"/>
          </a:p>
          <a:p>
            <a:pPr>
              <a:defRPr/>
            </a:pPr>
            <a:endParaRPr lang="fr-FR" dirty="0"/>
          </a:p>
          <a:p>
            <a:pPr>
              <a:defRPr/>
            </a:pPr>
            <a:r>
              <a:rPr lang="fr-FR" dirty="0" smtClean="0"/>
              <a:t>Les épreuves de spécialité</a:t>
            </a:r>
            <a:endParaRPr lang="fr-FR" dirty="0"/>
          </a:p>
          <a:p>
            <a:pPr marL="0" indent="0">
              <a:buNone/>
              <a:defRPr/>
            </a:pPr>
            <a:endParaRPr lang="fr-FR" dirty="0"/>
          </a:p>
          <a:p>
            <a:pPr lvl="1">
              <a:defRPr/>
            </a:pPr>
            <a:r>
              <a:rPr lang="fr-FR" sz="1400" dirty="0"/>
              <a:t>En classe de terminale, les élèves passent deux épreuves écrites finales dans les deux disciplines de spécialité qu’ils ont choisies.</a:t>
            </a:r>
          </a:p>
        </p:txBody>
      </p:sp>
    </p:spTree>
    <p:extLst>
      <p:ext uri="{BB962C8B-B14F-4D97-AF65-F5344CB8AC3E}">
        <p14:creationId xmlns:p14="http://schemas.microsoft.com/office/powerpoint/2010/main" val="4151784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7750" y="354014"/>
            <a:ext cx="8210550" cy="1285875"/>
          </a:xfrm>
        </p:spPr>
        <p:txBody>
          <a:bodyPr/>
          <a:lstStyle/>
          <a:p>
            <a:pPr>
              <a:defRPr/>
            </a:pPr>
            <a:r>
              <a:rPr lang="fr-FR" dirty="0" smtClean="0"/>
              <a:t>Scolarité des futurs bacheliers 2021</a:t>
            </a:r>
            <a:endParaRPr lang="fr-FR" dirty="0"/>
          </a:p>
        </p:txBody>
      </p:sp>
      <p:sp>
        <p:nvSpPr>
          <p:cNvPr id="27651"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9B7996C-5204-446F-8C19-5BAE3A7D5C29}" type="slidenum">
              <a:rPr lang="fr-FR" altLang="fr-FR">
                <a:solidFill>
                  <a:srgbClr val="404040"/>
                </a:solidFill>
                <a:latin typeface="Arial" panose="020B0604020202020204" pitchFamily="34" charset="0"/>
              </a:rPr>
              <a:pPr eaLnBrk="1" hangingPunct="1"/>
              <a:t>19</a:t>
            </a:fld>
            <a:endParaRPr lang="fr-FR" altLang="fr-FR">
              <a:solidFill>
                <a:srgbClr val="404040"/>
              </a:solidFill>
              <a:latin typeface="Arial" panose="020B0604020202020204" pitchFamily="34" charset="0"/>
            </a:endParaRPr>
          </a:p>
        </p:txBody>
      </p:sp>
      <p:sp>
        <p:nvSpPr>
          <p:cNvPr id="3" name="Espace réservé du contenu 2"/>
          <p:cNvSpPr>
            <a:spLocks noGrp="1"/>
          </p:cNvSpPr>
          <p:nvPr>
            <p:ph type="body" sz="quarter" idx="13"/>
          </p:nvPr>
        </p:nvSpPr>
        <p:spPr>
          <a:xfrm>
            <a:off x="2328864" y="1471614"/>
            <a:ext cx="7881937" cy="4598987"/>
          </a:xfrm>
        </p:spPr>
        <p:txBody>
          <a:bodyPr rtlCol="0">
            <a:normAutofit fontScale="92500" lnSpcReduction="10000"/>
          </a:bodyPr>
          <a:lstStyle/>
          <a:p>
            <a:pPr marL="447675" indent="0">
              <a:defRPr/>
            </a:pPr>
            <a:r>
              <a:rPr lang="fr-FR" dirty="0" smtClean="0"/>
              <a:t> Rentrée 2018 : la seconde connaît de premiers ajustements</a:t>
            </a:r>
            <a:endParaRPr lang="fr-FR" dirty="0"/>
          </a:p>
          <a:p>
            <a:pPr marL="714375" indent="-266700">
              <a:defRPr/>
            </a:pPr>
            <a:endParaRPr lang="fr-FR" dirty="0" smtClean="0"/>
          </a:p>
          <a:p>
            <a:pPr marL="714375" indent="-266700">
              <a:defRPr/>
            </a:pPr>
            <a:endParaRPr lang="fr-FR" dirty="0"/>
          </a:p>
          <a:p>
            <a:pPr marL="714375" indent="-266700">
              <a:defRPr/>
            </a:pPr>
            <a:r>
              <a:rPr lang="fr-FR" dirty="0" smtClean="0"/>
              <a:t>Rentrée 2019 : la classe de première évolue</a:t>
            </a:r>
          </a:p>
          <a:p>
            <a:pPr marL="714375" indent="-266700">
              <a:defRPr/>
            </a:pPr>
            <a:endParaRPr lang="fr-FR" dirty="0" smtClean="0"/>
          </a:p>
          <a:p>
            <a:pPr marL="714375" indent="-266700">
              <a:defRPr/>
            </a:pPr>
            <a:endParaRPr lang="fr-FR" dirty="0" smtClean="0"/>
          </a:p>
          <a:p>
            <a:pPr marL="714375" indent="-266700">
              <a:defRPr/>
            </a:pPr>
            <a:r>
              <a:rPr lang="fr-FR" dirty="0" smtClean="0"/>
              <a:t>Rentrée 2020 : la classe de terminale évolue</a:t>
            </a:r>
          </a:p>
          <a:p>
            <a:pPr marL="714375" indent="-266700">
              <a:defRPr/>
            </a:pPr>
            <a:endParaRPr lang="fr-FR" dirty="0" smtClean="0"/>
          </a:p>
          <a:p>
            <a:pPr marL="714375" indent="-266700">
              <a:defRPr/>
            </a:pPr>
            <a:endParaRPr lang="fr-FR" dirty="0"/>
          </a:p>
          <a:p>
            <a:pPr marL="714375" indent="-266700">
              <a:defRPr/>
            </a:pPr>
            <a:r>
              <a:rPr lang="fr-FR" dirty="0" smtClean="0"/>
              <a:t>Juin 2021 : épreuves terminales du nouveau baccalauréat</a:t>
            </a:r>
          </a:p>
          <a:p>
            <a:pPr marL="714375" indent="-266700">
              <a:defRPr/>
            </a:pPr>
            <a:endParaRPr lang="fr-FR" dirty="0" smtClean="0"/>
          </a:p>
          <a:p>
            <a:pPr marL="714375" indent="-266700">
              <a:defRPr/>
            </a:pPr>
            <a:endParaRPr lang="fr-FR" dirty="0"/>
          </a:p>
          <a:p>
            <a:pPr marL="714375" indent="-266700">
              <a:defRPr/>
            </a:pPr>
            <a:r>
              <a:rPr lang="fr-FR" dirty="0" smtClean="0"/>
              <a:t>Juillet 2021 : les candidats ayant obtenu une note supérieure ou égale à 8/20 et inférieure à 10/20 passent 2 épreuves de rattrapage, en français, en philosophie ou dans leurs disciplines de spécialité.</a:t>
            </a:r>
            <a:endParaRPr lang="fr-FR" dirty="0"/>
          </a:p>
        </p:txBody>
      </p:sp>
    </p:spTree>
    <p:extLst>
      <p:ext uri="{BB962C8B-B14F-4D97-AF65-F5344CB8AC3E}">
        <p14:creationId xmlns:p14="http://schemas.microsoft.com/office/powerpoint/2010/main" val="4184993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71700" y="2971621"/>
            <a:ext cx="6327321" cy="1200329"/>
          </a:xfrm>
          <a:prstGeom prst="rect">
            <a:avLst/>
          </a:prstGeom>
          <a:noFill/>
        </p:spPr>
        <p:txBody>
          <a:bodyPr wrap="square" rtlCol="0">
            <a:spAutoFit/>
          </a:bodyPr>
          <a:lstStyle/>
          <a:p>
            <a:r>
              <a:rPr lang="fr-FR" b="1" dirty="0" smtClean="0"/>
              <a:t>En 2016-2017</a:t>
            </a:r>
          </a:p>
          <a:p>
            <a:r>
              <a:rPr lang="fr-FR" dirty="0" smtClean="0"/>
              <a:t>47% des élèves ont été admis au brevet blanc</a:t>
            </a:r>
          </a:p>
          <a:p>
            <a:r>
              <a:rPr lang="fr-FR" dirty="0" smtClean="0"/>
              <a:t>88% des élèves ont été admis au brevet en juin </a:t>
            </a:r>
          </a:p>
          <a:p>
            <a:endParaRPr lang="fr-FR" dirty="0"/>
          </a:p>
        </p:txBody>
      </p:sp>
      <p:sp>
        <p:nvSpPr>
          <p:cNvPr id="4" name="ZoneTexte 3"/>
          <p:cNvSpPr txBox="1"/>
          <p:nvPr/>
        </p:nvSpPr>
        <p:spPr>
          <a:xfrm>
            <a:off x="2171700" y="4171950"/>
            <a:ext cx="5290458" cy="1754326"/>
          </a:xfrm>
          <a:prstGeom prst="rect">
            <a:avLst/>
          </a:prstGeom>
          <a:noFill/>
        </p:spPr>
        <p:txBody>
          <a:bodyPr wrap="square" rtlCol="0">
            <a:spAutoFit/>
          </a:bodyPr>
          <a:lstStyle/>
          <a:p>
            <a:r>
              <a:rPr lang="fr-FR" b="1" dirty="0" smtClean="0"/>
              <a:t>En 2017-2018</a:t>
            </a:r>
            <a:endParaRPr lang="fr-FR" dirty="0" smtClean="0"/>
          </a:p>
          <a:p>
            <a:r>
              <a:rPr lang="fr-FR" dirty="0" smtClean="0"/>
              <a:t>37% des élèves ont été admis au brevet blanc </a:t>
            </a:r>
          </a:p>
          <a:p>
            <a:endParaRPr lang="fr-FR" dirty="0"/>
          </a:p>
          <a:p>
            <a:r>
              <a:rPr lang="fr-FR" dirty="0" smtClean="0"/>
              <a:t>Le taux attendu académique est de 91% de réussite au brevet. </a:t>
            </a:r>
            <a:endParaRPr lang="fr-FR" dirty="0"/>
          </a:p>
        </p:txBody>
      </p:sp>
      <p:sp>
        <p:nvSpPr>
          <p:cNvPr id="5" name="ZoneTexte 4"/>
          <p:cNvSpPr txBox="1"/>
          <p:nvPr/>
        </p:nvSpPr>
        <p:spPr>
          <a:xfrm>
            <a:off x="2171700" y="1616464"/>
            <a:ext cx="5629275" cy="1200329"/>
          </a:xfrm>
          <a:prstGeom prst="rect">
            <a:avLst/>
          </a:prstGeom>
          <a:noFill/>
        </p:spPr>
        <p:txBody>
          <a:bodyPr wrap="square" rtlCol="0">
            <a:spAutoFit/>
          </a:bodyPr>
          <a:lstStyle/>
          <a:p>
            <a:r>
              <a:rPr lang="fr-FR" b="1" dirty="0" smtClean="0"/>
              <a:t>En 2015-2016</a:t>
            </a:r>
          </a:p>
          <a:p>
            <a:r>
              <a:rPr lang="fr-FR" dirty="0" smtClean="0"/>
              <a:t>54,6% des élèves ont été admis au brevet blanc</a:t>
            </a:r>
          </a:p>
          <a:p>
            <a:r>
              <a:rPr lang="fr-FR" dirty="0" smtClean="0"/>
              <a:t>91% des élèves ont été admis au brevet de juin</a:t>
            </a:r>
          </a:p>
          <a:p>
            <a:endParaRPr lang="fr-FR" dirty="0"/>
          </a:p>
        </p:txBody>
      </p:sp>
      <p:sp>
        <p:nvSpPr>
          <p:cNvPr id="6" name="Rectangle 5"/>
          <p:cNvSpPr/>
          <p:nvPr/>
        </p:nvSpPr>
        <p:spPr>
          <a:xfrm>
            <a:off x="1785458" y="579063"/>
            <a:ext cx="8719054" cy="923330"/>
          </a:xfrm>
          <a:prstGeom prst="rect">
            <a:avLst/>
          </a:prstGeom>
          <a:noFill/>
        </p:spPr>
        <p:txBody>
          <a:bodyPr wrap="none" lIns="91440" tIns="45720" rIns="91440" bIns="45720">
            <a:spAutoFit/>
          </a:bodyPr>
          <a:lstStyle/>
          <a:p>
            <a:pPr algn="ctr"/>
            <a:r>
              <a:rPr lang="fr-FR" sz="5400" b="0" cap="none" spc="0" dirty="0" smtClean="0">
                <a:ln w="0"/>
                <a:solidFill>
                  <a:schemeClr val="accent1"/>
                </a:solidFill>
                <a:effectLst>
                  <a:outerShdw blurRad="38100" dist="25400" dir="5400000" algn="ctr" rotWithShape="0">
                    <a:srgbClr val="6E747A">
                      <a:alpha val="43000"/>
                    </a:srgbClr>
                  </a:outerShdw>
                </a:effectLst>
              </a:rPr>
              <a:t>Résultats du brevet blanc</a:t>
            </a:r>
            <a:endParaRPr lang="fr-FR"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2345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La seconde de la voie </a:t>
            </a:r>
            <a:r>
              <a:rPr lang="fr-FR" dirty="0"/>
              <a:t>générale et </a:t>
            </a:r>
            <a:r>
              <a:rPr lang="fr-FR" dirty="0" smtClean="0"/>
              <a:t>technologique</a:t>
            </a:r>
            <a:endParaRPr lang="fr-FR" dirty="0"/>
          </a:p>
        </p:txBody>
      </p:sp>
      <p:sp>
        <p:nvSpPr>
          <p:cNvPr id="28675"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27D0D15-1834-41B0-8C8C-6E6EB46FBC46}" type="slidenum">
              <a:rPr lang="fr-FR" altLang="fr-FR">
                <a:solidFill>
                  <a:srgbClr val="404040"/>
                </a:solidFill>
                <a:latin typeface="Arial" panose="020B0604020202020204" pitchFamily="34" charset="0"/>
              </a:rPr>
              <a:pPr eaLnBrk="1" hangingPunct="1"/>
              <a:t>20</a:t>
            </a:fld>
            <a:endParaRPr lang="fr-FR" altLang="fr-FR">
              <a:solidFill>
                <a:srgbClr val="404040"/>
              </a:solidFill>
              <a:latin typeface="Arial" panose="020B0604020202020204" pitchFamily="34" charset="0"/>
            </a:endParaRPr>
          </a:p>
        </p:txBody>
      </p:sp>
      <p:sp>
        <p:nvSpPr>
          <p:cNvPr id="6" name="Espace réservé du texte 5"/>
          <p:cNvSpPr>
            <a:spLocks noGrp="1"/>
          </p:cNvSpPr>
          <p:nvPr>
            <p:ph type="body" sz="quarter" idx="13"/>
          </p:nvPr>
        </p:nvSpPr>
        <p:spPr>
          <a:xfrm>
            <a:off x="2243138" y="1852613"/>
            <a:ext cx="8081962" cy="4379912"/>
          </a:xfrm>
        </p:spPr>
        <p:txBody>
          <a:bodyPr rtlCol="0">
            <a:normAutofit lnSpcReduction="10000"/>
          </a:bodyPr>
          <a:lstStyle/>
          <a:p>
            <a:pPr lvl="1">
              <a:lnSpc>
                <a:spcPct val="120000"/>
              </a:lnSpc>
              <a:defRPr/>
            </a:pPr>
            <a:endParaRPr lang="fr-FR" dirty="0"/>
          </a:p>
          <a:p>
            <a:pPr lvl="1">
              <a:lnSpc>
                <a:spcPct val="120000"/>
              </a:lnSpc>
              <a:defRPr/>
            </a:pPr>
            <a:r>
              <a:rPr lang="fr-FR" dirty="0"/>
              <a:t>Avant le mois d’octobre, chaque élève passe </a:t>
            </a:r>
            <a:r>
              <a:rPr lang="fr-FR" b="1" dirty="0"/>
              <a:t>un test de positionnement qui lui permet d’identifier ses acquis et ses besoins en maîtrise de la langue française et en mathématiques notamment.</a:t>
            </a:r>
          </a:p>
          <a:p>
            <a:pPr marL="1084263" lvl="1">
              <a:lnSpc>
                <a:spcPct val="120000"/>
              </a:lnSpc>
              <a:defRPr/>
            </a:pPr>
            <a:r>
              <a:rPr lang="fr-FR" sz="1400" dirty="0"/>
              <a:t>Les résultats sont anonymes, personnels, uniquement partagés avec les professeurs concernés et la famille.</a:t>
            </a:r>
          </a:p>
          <a:p>
            <a:pPr marL="1257300" lvl="1" indent="-800100">
              <a:lnSpc>
                <a:spcPct val="120000"/>
              </a:lnSpc>
              <a:buNone/>
              <a:defRPr/>
            </a:pPr>
            <a:r>
              <a:rPr lang="fr-FR" sz="1400" dirty="0"/>
              <a:t>	</a:t>
            </a:r>
          </a:p>
          <a:p>
            <a:pPr lvl="1">
              <a:lnSpc>
                <a:spcPct val="120000"/>
              </a:lnSpc>
              <a:defRPr/>
            </a:pPr>
            <a:r>
              <a:rPr lang="fr-FR" b="1" dirty="0"/>
              <a:t>C’est la première étape de l’accompagnement personnalisé </a:t>
            </a:r>
            <a:r>
              <a:rPr lang="fr-FR" dirty="0"/>
              <a:t>qui permet aux lycéens  de consolider leur maîtrise de l’expression écrite et orale, essentielle dans la vie personnelle, professionnelle et dans le supérieur.</a:t>
            </a:r>
            <a:endParaRPr lang="fr-FR" sz="1400" dirty="0"/>
          </a:p>
          <a:p>
            <a:pPr marL="627063">
              <a:buSzTx/>
              <a:defRPr/>
            </a:pPr>
            <a:r>
              <a:rPr lang="fr-FR" sz="1600" b="1" dirty="0"/>
              <a:t>Un temps dédié à l’orientation </a:t>
            </a:r>
          </a:p>
          <a:p>
            <a:pPr marL="1084263">
              <a:buSzTx/>
              <a:defRPr/>
            </a:pPr>
            <a:r>
              <a:rPr lang="fr-FR" sz="1400" dirty="0"/>
              <a:t>Pour accompagner chaque lycéen dans la conception de son projet d’orientation et le choix de sa filière pour le passage en 1</a:t>
            </a:r>
            <a:r>
              <a:rPr lang="fr-FR" sz="1400" baseline="30000" dirty="0"/>
              <a:t>re</a:t>
            </a:r>
            <a:r>
              <a:rPr lang="fr-FR" sz="1400" dirty="0"/>
              <a:t> (générale ou technologique)</a:t>
            </a:r>
          </a:p>
          <a:p>
            <a:pPr marL="1084263">
              <a:buSzTx/>
              <a:defRPr/>
            </a:pPr>
            <a:r>
              <a:rPr lang="fr-FR" sz="1400" dirty="0"/>
              <a:t>Pour choisir ses trois disciplines de spécialité s’il envisage une 1</a:t>
            </a:r>
            <a:r>
              <a:rPr lang="fr-FR" sz="1400" baseline="30000" dirty="0"/>
              <a:t>re</a:t>
            </a:r>
            <a:r>
              <a:rPr lang="fr-FR" sz="1400" dirty="0"/>
              <a:t> générale ou sa série s’il envisage une 1</a:t>
            </a:r>
            <a:r>
              <a:rPr lang="fr-FR" sz="1400" baseline="30000" dirty="0"/>
              <a:t>re</a:t>
            </a:r>
            <a:r>
              <a:rPr lang="fr-FR" sz="1400" dirty="0"/>
              <a:t> technologique</a:t>
            </a:r>
            <a:endParaRPr lang="fr-FR" dirty="0"/>
          </a:p>
          <a:p>
            <a:pPr>
              <a:defRPr/>
            </a:pPr>
            <a:endParaRPr lang="fr-FR" dirty="0"/>
          </a:p>
          <a:p>
            <a:pPr>
              <a:lnSpc>
                <a:spcPct val="120000"/>
              </a:lnSpc>
              <a:defRPr/>
            </a:pPr>
            <a:endParaRPr lang="fr-FR" sz="2100" b="1" dirty="0"/>
          </a:p>
        </p:txBody>
      </p:sp>
      <p:sp>
        <p:nvSpPr>
          <p:cNvPr id="12" name="Rectangle 11"/>
          <p:cNvSpPr/>
          <p:nvPr/>
        </p:nvSpPr>
        <p:spPr>
          <a:xfrm>
            <a:off x="2530475" y="1754188"/>
            <a:ext cx="7794625" cy="449262"/>
          </a:xfrm>
          <a:prstGeom prst="rect">
            <a:avLst/>
          </a:prstGeom>
          <a:solidFill>
            <a:srgbClr val="95BC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latin typeface="Arial" panose="020B0604020202020204" pitchFamily="34" charset="0"/>
                <a:cs typeface="Arial" panose="020B0604020202020204" pitchFamily="34" charset="0"/>
              </a:rPr>
              <a:t>Des évolutions dès 2018 pour mieux accompagner les lycéens</a:t>
            </a:r>
          </a:p>
        </p:txBody>
      </p:sp>
    </p:spTree>
    <p:extLst>
      <p:ext uri="{BB962C8B-B14F-4D97-AF65-F5344CB8AC3E}">
        <p14:creationId xmlns:p14="http://schemas.microsoft.com/office/powerpoint/2010/main" val="2653772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BOURSE DU LYCEE </a:t>
            </a:r>
            <a:br>
              <a:rPr lang="fr-FR" dirty="0" smtClean="0"/>
            </a:br>
            <a:r>
              <a:rPr lang="fr-FR" dirty="0" smtClean="0"/>
              <a:t>TELE SERVICE</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900255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28343"/>
            <a:ext cx="7704364" cy="4524315"/>
          </a:xfrm>
          <a:prstGeom prst="rect">
            <a:avLst/>
          </a:prstGeom>
        </p:spPr>
        <p:txBody>
          <a:bodyPr wrap="square">
            <a:spAutoFit/>
          </a:bodyPr>
          <a:lstStyle/>
          <a:p>
            <a:r>
              <a:rPr lang="fr-FR" b="1" dirty="0" smtClean="0">
                <a:hlinkClick r:id="rId2"/>
              </a:rPr>
              <a:t>BOURSE </a:t>
            </a:r>
            <a:r>
              <a:rPr lang="fr-FR" b="1" dirty="0">
                <a:hlinkClick r:id="rId2"/>
              </a:rPr>
              <a:t>DE LYCÉE campagne 2018</a:t>
            </a:r>
            <a:endParaRPr lang="fr-FR" b="1" dirty="0"/>
          </a:p>
          <a:p>
            <a:r>
              <a:rPr lang="fr-FR" dirty="0"/>
              <a:t>La campagne de </a:t>
            </a:r>
            <a:r>
              <a:rPr lang="fr-FR" b="1" dirty="0">
                <a:solidFill>
                  <a:srgbClr val="FF0000"/>
                </a:solidFill>
              </a:rPr>
              <a:t>bourse de lycée</a:t>
            </a:r>
            <a:r>
              <a:rPr lang="fr-FR" dirty="0"/>
              <a:t> 2018 a commencé. Dès maintenant vous pouvez aller sur le</a:t>
            </a:r>
            <a:r>
              <a:rPr lang="fr-FR" b="1" dirty="0"/>
              <a:t> site du ministère</a:t>
            </a:r>
            <a:r>
              <a:rPr lang="fr-FR" dirty="0"/>
              <a:t> pour y trouver les informations nécessaires et un </a:t>
            </a:r>
            <a:r>
              <a:rPr lang="fr-FR" b="1" dirty="0"/>
              <a:t>simulateur de bourse</a:t>
            </a:r>
            <a:r>
              <a:rPr lang="fr-FR" dirty="0"/>
              <a:t> (lien direct ci-dessous):</a:t>
            </a:r>
          </a:p>
          <a:p>
            <a:r>
              <a:rPr lang="fr-FR" dirty="0">
                <a:hlinkClick r:id="rId3"/>
              </a:rPr>
              <a:t>lien direct bourse de lycée</a:t>
            </a:r>
            <a:endParaRPr lang="fr-FR" dirty="0"/>
          </a:p>
          <a:p>
            <a:r>
              <a:rPr lang="fr-FR" dirty="0"/>
              <a:t>Afin de pouvoir effectuer votre demande en ligne, </a:t>
            </a:r>
            <a:r>
              <a:rPr lang="fr-FR" dirty="0">
                <a:solidFill>
                  <a:srgbClr val="800080"/>
                </a:solidFill>
              </a:rPr>
              <a:t>à partir du 4 avril</a:t>
            </a:r>
            <a:r>
              <a:rPr lang="fr-FR" dirty="0"/>
              <a:t>, des </a:t>
            </a:r>
            <a:r>
              <a:rPr lang="fr-FR" dirty="0">
                <a:solidFill>
                  <a:srgbClr val="FF0000"/>
                </a:solidFill>
              </a:rPr>
              <a:t>codes TELESERVICES</a:t>
            </a:r>
            <a:r>
              <a:rPr lang="fr-FR" dirty="0"/>
              <a:t> vous seront prochainement communiqués (donnés à votre enfant aujourd’hui, le 6 avril). </a:t>
            </a:r>
            <a:r>
              <a:rPr lang="fr-FR" dirty="0">
                <a:solidFill>
                  <a:srgbClr val="800080"/>
                </a:solidFill>
              </a:rPr>
              <a:t>Attention, ils n’ont rien à voir avec ceux de PRONOTE!</a:t>
            </a:r>
            <a:r>
              <a:rPr lang="fr-FR" dirty="0"/>
              <a:t> Ils vous serviront aussi pour l’inscription au lycée.</a:t>
            </a:r>
          </a:p>
          <a:p>
            <a:r>
              <a:rPr lang="fr-FR" b="1" dirty="0">
                <a:solidFill>
                  <a:srgbClr val="800080"/>
                </a:solidFill>
              </a:rPr>
              <a:t>Formulaire papier</a:t>
            </a:r>
            <a:r>
              <a:rPr lang="fr-FR" dirty="0"/>
              <a:t> (disponible au secrétariat):</a:t>
            </a:r>
          </a:p>
          <a:p>
            <a:r>
              <a:rPr lang="fr-FR" dirty="0">
                <a:hlinkClick r:id="rId4"/>
              </a:rPr>
              <a:t>bourse de lycée 2018 cerfa_11319-15</a:t>
            </a:r>
            <a:endParaRPr lang="fr-FR" dirty="0"/>
          </a:p>
          <a:p>
            <a:r>
              <a:rPr lang="fr-FR" b="1" dirty="0"/>
              <a:t>Documents bourse à consulter</a:t>
            </a:r>
            <a:r>
              <a:rPr lang="fr-FR" dirty="0"/>
              <a:t>:</a:t>
            </a:r>
          </a:p>
          <a:p>
            <a:r>
              <a:rPr lang="fr-FR" dirty="0" smtClean="0">
                <a:hlinkClick r:id="rId5"/>
              </a:rPr>
              <a:t>2018_Bourse_lycee_flyer_A4</a:t>
            </a:r>
            <a:endParaRPr lang="fr-FR" dirty="0" smtClean="0"/>
          </a:p>
          <a:p>
            <a:r>
              <a:rPr lang="fr-FR" dirty="0">
                <a:hlinkClick r:id="rId6"/>
              </a:rPr>
              <a:t>guide pour accompagner les parents bourse lycée</a:t>
            </a:r>
            <a:endParaRPr lang="fr-FR" dirty="0"/>
          </a:p>
        </p:txBody>
      </p:sp>
      <p:sp>
        <p:nvSpPr>
          <p:cNvPr id="3" name="Rectangle 2"/>
          <p:cNvSpPr/>
          <p:nvPr/>
        </p:nvSpPr>
        <p:spPr>
          <a:xfrm>
            <a:off x="2545028" y="346012"/>
            <a:ext cx="4015843" cy="369332"/>
          </a:xfrm>
          <a:prstGeom prst="rect">
            <a:avLst/>
          </a:prstGeom>
        </p:spPr>
        <p:txBody>
          <a:bodyPr wrap="none">
            <a:spAutoFit/>
          </a:bodyPr>
          <a:lstStyle/>
          <a:p>
            <a:r>
              <a:rPr lang="fr-FR" b="1" dirty="0">
                <a:hlinkClick r:id="rId2"/>
              </a:rPr>
              <a:t>BOURSE DE LYCÉE campagne 2018</a:t>
            </a:r>
            <a:endParaRPr lang="fr-FR" b="1" dirty="0"/>
          </a:p>
        </p:txBody>
      </p:sp>
    </p:spTree>
    <p:extLst>
      <p:ext uri="{BB962C8B-B14F-4D97-AF65-F5344CB8AC3E}">
        <p14:creationId xmlns:p14="http://schemas.microsoft.com/office/powerpoint/2010/main" val="237670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9" y="973551"/>
            <a:ext cx="6096000" cy="1446550"/>
          </a:xfrm>
          <a:prstGeom prst="rect">
            <a:avLst/>
          </a:prstGeom>
        </p:spPr>
        <p:txBody>
          <a:bodyPr>
            <a:spAutoFit/>
          </a:bodyPr>
          <a:lstStyle/>
          <a:p>
            <a:pPr algn="ctr"/>
            <a:r>
              <a:rPr lang="fr-FR" sz="4400" dirty="0">
                <a:latin typeface="Maiandra GD" panose="020E0502030308020204" pitchFamily="34" charset="0"/>
              </a:rPr>
              <a:t>DNB SESSION </a:t>
            </a:r>
            <a:r>
              <a:rPr lang="fr-FR" sz="4400" dirty="0" smtClean="0">
                <a:latin typeface="Maiandra GD" panose="020E0502030308020204" pitchFamily="34" charset="0"/>
              </a:rPr>
              <a:t>2018 </a:t>
            </a:r>
            <a:r>
              <a:rPr lang="fr-FR" sz="4400" dirty="0">
                <a:latin typeface="Maiandra GD" panose="020E0502030308020204" pitchFamily="34" charset="0"/>
              </a:rPr>
              <a:t/>
            </a:r>
            <a:br>
              <a:rPr lang="fr-FR" sz="4400" dirty="0">
                <a:latin typeface="Maiandra GD" panose="020E0502030308020204" pitchFamily="34" charset="0"/>
              </a:rPr>
            </a:br>
            <a:r>
              <a:rPr lang="fr-FR" sz="4400" dirty="0">
                <a:latin typeface="Maiandra GD" panose="020E0502030308020204" pitchFamily="34" charset="0"/>
              </a:rPr>
              <a:t>( </a:t>
            </a:r>
            <a:r>
              <a:rPr lang="fr-FR" sz="4400" dirty="0" smtClean="0">
                <a:latin typeface="Maiandra GD" panose="020E0502030308020204" pitchFamily="34" charset="0"/>
              </a:rPr>
              <a:t>800 </a:t>
            </a:r>
            <a:r>
              <a:rPr lang="fr-FR" sz="4400" dirty="0">
                <a:latin typeface="Maiandra GD" panose="020E0502030308020204" pitchFamily="34" charset="0"/>
              </a:rPr>
              <a:t>POINTS)</a:t>
            </a:r>
            <a:endParaRPr lang="fr-FR" sz="4400" dirty="0"/>
          </a:p>
        </p:txBody>
      </p:sp>
      <p:cxnSp>
        <p:nvCxnSpPr>
          <p:cNvPr id="5" name="Connecteur droit avec flèche 4"/>
          <p:cNvCxnSpPr/>
          <p:nvPr/>
        </p:nvCxnSpPr>
        <p:spPr>
          <a:xfrm flipH="1">
            <a:off x="3592287" y="2323322"/>
            <a:ext cx="1156995" cy="227873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a:endCxn id="10" idx="0"/>
          </p:cNvCxnSpPr>
          <p:nvPr/>
        </p:nvCxnSpPr>
        <p:spPr>
          <a:xfrm>
            <a:off x="7688424" y="2220686"/>
            <a:ext cx="1306286" cy="2381374"/>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751045" y="4602060"/>
            <a:ext cx="4145902" cy="954107"/>
          </a:xfrm>
          <a:prstGeom prst="rect">
            <a:avLst/>
          </a:prstGeom>
          <a:noFill/>
          <a:ln w="25400" cmpd="dbl">
            <a:solidFill>
              <a:schemeClr val="accent1">
                <a:lumMod val="75000"/>
              </a:schemeClr>
            </a:solidFill>
          </a:ln>
        </p:spPr>
        <p:txBody>
          <a:bodyPr wrap="square" rtlCol="0">
            <a:spAutoFit/>
          </a:bodyPr>
          <a:lstStyle/>
          <a:p>
            <a:r>
              <a:rPr lang="fr-FR" sz="2800" dirty="0" smtClean="0">
                <a:solidFill>
                  <a:srgbClr val="FF0000"/>
                </a:solidFill>
              </a:rPr>
              <a:t>CONTRÔLE CONTINU (400 points)</a:t>
            </a:r>
            <a:endParaRPr lang="fr-FR" sz="2800" dirty="0">
              <a:solidFill>
                <a:srgbClr val="FF0000"/>
              </a:solidFill>
            </a:endParaRPr>
          </a:p>
        </p:txBody>
      </p:sp>
      <p:sp>
        <p:nvSpPr>
          <p:cNvPr id="10" name="ZoneTexte 9"/>
          <p:cNvSpPr txBox="1"/>
          <p:nvPr/>
        </p:nvSpPr>
        <p:spPr>
          <a:xfrm>
            <a:off x="6976439" y="4602060"/>
            <a:ext cx="4036541" cy="954107"/>
          </a:xfrm>
          <a:prstGeom prst="rect">
            <a:avLst/>
          </a:prstGeom>
          <a:noFill/>
          <a:ln w="25400" cmpd="dbl">
            <a:solidFill>
              <a:schemeClr val="accent1">
                <a:lumMod val="75000"/>
              </a:schemeClr>
            </a:solidFill>
          </a:ln>
        </p:spPr>
        <p:txBody>
          <a:bodyPr wrap="square" rtlCol="0">
            <a:spAutoFit/>
          </a:bodyPr>
          <a:lstStyle/>
          <a:p>
            <a:r>
              <a:rPr lang="fr-FR" sz="2800" dirty="0" smtClean="0">
                <a:solidFill>
                  <a:srgbClr val="FF0000"/>
                </a:solidFill>
              </a:rPr>
              <a:t>EPREUVES FINALES         ( 400 points) </a:t>
            </a:r>
            <a:endParaRPr lang="fr-FR" sz="2800" dirty="0">
              <a:solidFill>
                <a:srgbClr val="FF0000"/>
              </a:solidFill>
            </a:endParaRPr>
          </a:p>
        </p:txBody>
      </p:sp>
    </p:spTree>
    <p:extLst>
      <p:ext uri="{BB962C8B-B14F-4D97-AF65-F5344CB8AC3E}">
        <p14:creationId xmlns:p14="http://schemas.microsoft.com/office/powerpoint/2010/main" val="1621222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65919" y="347263"/>
            <a:ext cx="7679094" cy="584775"/>
          </a:xfrm>
          <a:prstGeom prst="rect">
            <a:avLst/>
          </a:prstGeom>
          <a:noFill/>
          <a:ln w="25400" cmpd="dbl">
            <a:solidFill>
              <a:schemeClr val="accent1">
                <a:lumMod val="75000"/>
              </a:schemeClr>
            </a:solidFill>
          </a:ln>
        </p:spPr>
        <p:txBody>
          <a:bodyPr wrap="square" rtlCol="0">
            <a:spAutoFit/>
          </a:bodyPr>
          <a:lstStyle/>
          <a:p>
            <a:r>
              <a:rPr lang="fr-FR" sz="3200" dirty="0" smtClean="0">
                <a:solidFill>
                  <a:srgbClr val="FF0000"/>
                </a:solidFill>
              </a:rPr>
              <a:t>CONTRÔLE CONTINU (400 points)</a:t>
            </a:r>
            <a:endParaRPr lang="fr-FR" sz="3200" dirty="0">
              <a:solidFill>
                <a:srgbClr val="FF0000"/>
              </a:solidFill>
            </a:endParaRPr>
          </a:p>
        </p:txBody>
      </p:sp>
      <p:sp>
        <p:nvSpPr>
          <p:cNvPr id="17" name="ZoneTexte 16"/>
          <p:cNvSpPr txBox="1"/>
          <p:nvPr/>
        </p:nvSpPr>
        <p:spPr>
          <a:xfrm>
            <a:off x="864207" y="1270831"/>
            <a:ext cx="10948348" cy="1015663"/>
          </a:xfrm>
          <a:prstGeom prst="rect">
            <a:avLst/>
          </a:prstGeom>
          <a:noFill/>
        </p:spPr>
        <p:txBody>
          <a:bodyPr wrap="square" rtlCol="0">
            <a:spAutoFit/>
          </a:bodyPr>
          <a:lstStyle/>
          <a:p>
            <a:r>
              <a:rPr lang="fr-FR" sz="2000" dirty="0" smtClean="0"/>
              <a:t>Repose sur l’évaluation du </a:t>
            </a:r>
            <a:r>
              <a:rPr lang="fr-FR" sz="2000" b="1" dirty="0" smtClean="0"/>
              <a:t>niveau de maîtrise du socle commun de connaissances, compétences et de culture </a:t>
            </a:r>
          </a:p>
          <a:p>
            <a:pPr algn="ctr"/>
            <a:r>
              <a:rPr lang="fr-FR" sz="2000" dirty="0" smtClean="0"/>
              <a:t>Qui se divise en :</a:t>
            </a:r>
            <a:endParaRPr lang="fr-FR" sz="2000" dirty="0"/>
          </a:p>
        </p:txBody>
      </p:sp>
      <p:sp>
        <p:nvSpPr>
          <p:cNvPr id="18" name="ZoneTexte 17"/>
          <p:cNvSpPr txBox="1"/>
          <p:nvPr/>
        </p:nvSpPr>
        <p:spPr>
          <a:xfrm>
            <a:off x="752240" y="2286494"/>
            <a:ext cx="4008429" cy="4401205"/>
          </a:xfrm>
          <a:prstGeom prst="rect">
            <a:avLst/>
          </a:prstGeom>
          <a:noFill/>
          <a:ln w="34925">
            <a:solidFill>
              <a:srgbClr val="0070C0"/>
            </a:solidFill>
          </a:ln>
        </p:spPr>
        <p:txBody>
          <a:bodyPr wrap="square" rtlCol="0">
            <a:spAutoFit/>
          </a:bodyPr>
          <a:lstStyle/>
          <a:p>
            <a:pPr algn="ctr"/>
            <a:r>
              <a:rPr lang="fr-FR" sz="1600" b="1" u="sng" dirty="0" smtClean="0">
                <a:solidFill>
                  <a:srgbClr val="00B050"/>
                </a:solidFill>
              </a:rPr>
              <a:t>Huit composantes </a:t>
            </a:r>
          </a:p>
          <a:p>
            <a:endParaRPr lang="fr-FR" sz="1200" u="sng" dirty="0"/>
          </a:p>
          <a:p>
            <a:r>
              <a:rPr lang="fr-FR" sz="1200" u="sng" dirty="0" smtClean="0"/>
              <a:t>1:les langages pour penser et communiquer </a:t>
            </a:r>
          </a:p>
          <a:p>
            <a:endParaRPr lang="fr-FR" sz="1200" u="sng" dirty="0"/>
          </a:p>
          <a:p>
            <a:pPr marL="285750" indent="-285750">
              <a:buFont typeface="Wingdings" panose="05000000000000000000" pitchFamily="2" charset="2"/>
              <a:buChar char="§"/>
            </a:pPr>
            <a:r>
              <a:rPr lang="fr-FR" sz="1200" b="1" u="sng" dirty="0" smtClean="0"/>
              <a:t>1,1: </a:t>
            </a:r>
            <a:r>
              <a:rPr lang="fr-FR" sz="1200" dirty="0"/>
              <a:t>Comprendre, s'exprimer en utilisant la langue française à l'oral et à </a:t>
            </a:r>
            <a:r>
              <a:rPr lang="fr-FR" sz="1200" dirty="0" smtClean="0"/>
              <a:t>l'écrit</a:t>
            </a:r>
          </a:p>
          <a:p>
            <a:pPr marL="285750" indent="-285750">
              <a:buFont typeface="Wingdings" panose="05000000000000000000" pitchFamily="2" charset="2"/>
              <a:buChar char="§"/>
            </a:pPr>
            <a:r>
              <a:rPr lang="fr-FR" sz="1200" b="1" u="sng" dirty="0" smtClean="0"/>
              <a:t>1,2:</a:t>
            </a:r>
            <a:r>
              <a:rPr lang="fr-FR" sz="1200" b="1" dirty="0" smtClean="0"/>
              <a:t> </a:t>
            </a:r>
            <a:r>
              <a:rPr lang="fr-FR" sz="1200" dirty="0" smtClean="0"/>
              <a:t>Comprendre</a:t>
            </a:r>
            <a:r>
              <a:rPr lang="fr-FR" sz="1200" dirty="0"/>
              <a:t>, s'exprimer en utilisant une langue étrangère et, le cas échéant, une langue </a:t>
            </a:r>
            <a:r>
              <a:rPr lang="fr-FR" sz="1200" dirty="0" smtClean="0"/>
              <a:t>régionale,</a:t>
            </a:r>
          </a:p>
          <a:p>
            <a:pPr marL="285750" indent="-285750">
              <a:buFont typeface="Wingdings" panose="05000000000000000000" pitchFamily="2" charset="2"/>
              <a:buChar char="§"/>
            </a:pPr>
            <a:r>
              <a:rPr lang="fr-FR" sz="1200" b="1" u="sng" dirty="0" smtClean="0"/>
              <a:t>1,3</a:t>
            </a:r>
            <a:r>
              <a:rPr lang="fr-FR" sz="1200" b="1" dirty="0" smtClean="0"/>
              <a:t>:</a:t>
            </a:r>
            <a:r>
              <a:rPr lang="fr-FR" sz="1200" dirty="0"/>
              <a:t>Comprendre, s'exprimer en utilisant les langages mathématiques, scientifiques et </a:t>
            </a:r>
            <a:r>
              <a:rPr lang="fr-FR" sz="1200" dirty="0" smtClean="0"/>
              <a:t>informatiques,</a:t>
            </a:r>
          </a:p>
          <a:p>
            <a:pPr lvl="0"/>
            <a:r>
              <a:rPr lang="fr-FR" sz="1200" b="1" dirty="0" smtClean="0"/>
              <a:t>        1,4</a:t>
            </a:r>
            <a:r>
              <a:rPr lang="fr-FR" sz="1200" dirty="0" smtClean="0"/>
              <a:t>:Comprendre</a:t>
            </a:r>
            <a:r>
              <a:rPr lang="fr-FR" sz="1200" dirty="0"/>
              <a:t>, s'exprimer en utilisant les langages </a:t>
            </a:r>
            <a:r>
              <a:rPr lang="fr-FR" sz="1200" dirty="0" smtClean="0"/>
              <a:t>      des </a:t>
            </a:r>
            <a:r>
              <a:rPr lang="fr-FR" sz="1200" dirty="0"/>
              <a:t>arts et du </a:t>
            </a:r>
            <a:r>
              <a:rPr lang="fr-FR" sz="1200" dirty="0" smtClean="0"/>
              <a:t>corps</a:t>
            </a:r>
          </a:p>
          <a:p>
            <a:pPr lvl="0"/>
            <a:r>
              <a:rPr lang="fr-FR" sz="1200" dirty="0"/>
              <a:t> </a:t>
            </a:r>
            <a:r>
              <a:rPr lang="fr-FR" sz="1200" dirty="0" smtClean="0"/>
              <a:t>       </a:t>
            </a:r>
          </a:p>
          <a:p>
            <a:pPr lvl="0"/>
            <a:r>
              <a:rPr lang="fr-FR" sz="1200" b="1" u="sng" dirty="0" smtClean="0"/>
              <a:t>5</a:t>
            </a:r>
            <a:r>
              <a:rPr lang="fr-FR" sz="1200" u="sng" dirty="0" smtClean="0"/>
              <a:t>:Les </a:t>
            </a:r>
            <a:r>
              <a:rPr lang="fr-FR" sz="1200" u="sng" dirty="0"/>
              <a:t>méthodes et outils pour </a:t>
            </a:r>
            <a:r>
              <a:rPr lang="fr-FR" sz="1200" u="sng" dirty="0" smtClean="0"/>
              <a:t>apprendre</a:t>
            </a:r>
          </a:p>
          <a:p>
            <a:pPr lvl="0"/>
            <a:endParaRPr lang="fr-FR" sz="1200" u="sng" dirty="0"/>
          </a:p>
          <a:p>
            <a:pPr lvl="0"/>
            <a:r>
              <a:rPr lang="fr-FR" sz="1200" b="1" u="sng" dirty="0" smtClean="0"/>
              <a:t>6</a:t>
            </a:r>
            <a:r>
              <a:rPr lang="fr-FR" sz="1200" u="sng" dirty="0" smtClean="0"/>
              <a:t>:La </a:t>
            </a:r>
            <a:r>
              <a:rPr lang="fr-FR" sz="1200" u="sng" dirty="0"/>
              <a:t>formation de la personne et du </a:t>
            </a:r>
            <a:r>
              <a:rPr lang="fr-FR" sz="1200" u="sng" dirty="0" smtClean="0"/>
              <a:t>citoyen</a:t>
            </a:r>
          </a:p>
          <a:p>
            <a:pPr lvl="0"/>
            <a:endParaRPr lang="fr-FR" sz="1200" u="sng" dirty="0"/>
          </a:p>
          <a:p>
            <a:pPr lvl="0"/>
            <a:r>
              <a:rPr lang="fr-FR" sz="1200" b="1" u="sng" dirty="0" smtClean="0"/>
              <a:t>7</a:t>
            </a:r>
            <a:r>
              <a:rPr lang="fr-FR" sz="1200" u="sng" dirty="0" smtClean="0"/>
              <a:t>:Les </a:t>
            </a:r>
            <a:r>
              <a:rPr lang="fr-FR" sz="1200" u="sng" dirty="0"/>
              <a:t>systèmes naturels et les systèmes </a:t>
            </a:r>
            <a:r>
              <a:rPr lang="fr-FR" sz="1200" u="sng" dirty="0" smtClean="0"/>
              <a:t>techniques</a:t>
            </a:r>
          </a:p>
          <a:p>
            <a:pPr lvl="0"/>
            <a:endParaRPr lang="fr-FR" sz="1200" u="sng" dirty="0"/>
          </a:p>
          <a:p>
            <a:pPr lvl="0"/>
            <a:r>
              <a:rPr lang="fr-FR" sz="1200" b="1" u="sng" dirty="0" smtClean="0"/>
              <a:t>8</a:t>
            </a:r>
            <a:r>
              <a:rPr lang="fr-FR" sz="1200" u="sng" dirty="0" smtClean="0"/>
              <a:t>:Les </a:t>
            </a:r>
            <a:r>
              <a:rPr lang="fr-FR" sz="1200" u="sng" dirty="0"/>
              <a:t>représentations du monde et l'activité </a:t>
            </a:r>
            <a:endParaRPr lang="fr-FR" sz="1200" u="sng" dirty="0" smtClean="0"/>
          </a:p>
          <a:p>
            <a:pPr lvl="0"/>
            <a:r>
              <a:rPr lang="fr-FR" sz="1200" u="sng" dirty="0" smtClean="0"/>
              <a:t>humaine</a:t>
            </a:r>
            <a:endParaRPr lang="fr-FR" sz="1200" u="sng" dirty="0"/>
          </a:p>
        </p:txBody>
      </p:sp>
      <p:sp>
        <p:nvSpPr>
          <p:cNvPr id="19" name="Accolade fermante 18"/>
          <p:cNvSpPr/>
          <p:nvPr/>
        </p:nvSpPr>
        <p:spPr>
          <a:xfrm>
            <a:off x="4907902" y="2379306"/>
            <a:ext cx="1103067" cy="4092949"/>
          </a:xfrm>
          <a:prstGeom prst="rightBrace">
            <a:avLst/>
          </a:prstGeom>
          <a:ln w="60325" cmpd="dbl">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ZoneTexte 19"/>
          <p:cNvSpPr txBox="1"/>
          <p:nvPr/>
        </p:nvSpPr>
        <p:spPr>
          <a:xfrm>
            <a:off x="6158202" y="2286494"/>
            <a:ext cx="5290459" cy="4185761"/>
          </a:xfrm>
          <a:prstGeom prst="rect">
            <a:avLst/>
          </a:prstGeom>
          <a:noFill/>
          <a:ln w="34925">
            <a:solidFill>
              <a:srgbClr val="FF0000"/>
            </a:solidFill>
          </a:ln>
        </p:spPr>
        <p:txBody>
          <a:bodyPr wrap="square" rtlCol="0">
            <a:spAutoFit/>
          </a:bodyPr>
          <a:lstStyle/>
          <a:p>
            <a:pPr algn="ctr"/>
            <a:r>
              <a:rPr lang="fr-FR" sz="1400" b="1" u="sng" dirty="0" smtClean="0"/>
              <a:t>Au conseil du 2ème  semestre</a:t>
            </a:r>
          </a:p>
          <a:p>
            <a:endParaRPr lang="fr-FR" sz="1400" dirty="0"/>
          </a:p>
          <a:p>
            <a:r>
              <a:rPr lang="fr-FR" sz="1400" dirty="0" smtClean="0"/>
              <a:t>Validation pour chaque élève du niveau de maitrise de ces 8 composantes sur une échelle de 1 à 4. </a:t>
            </a:r>
          </a:p>
          <a:p>
            <a:endParaRPr lang="fr-FR" sz="1400" dirty="0"/>
          </a:p>
          <a:p>
            <a:r>
              <a:rPr lang="fr-FR" sz="1400" u="sng" dirty="0" smtClean="0"/>
              <a:t>Pour chaque composante l’élève obtiendra :</a:t>
            </a:r>
          </a:p>
          <a:p>
            <a:endParaRPr lang="fr-FR" sz="1400" dirty="0"/>
          </a:p>
          <a:p>
            <a:pPr lvl="0"/>
            <a:r>
              <a:rPr lang="fr-FR" sz="1400" b="1" u="sng" dirty="0"/>
              <a:t>10 points</a:t>
            </a:r>
            <a:r>
              <a:rPr lang="fr-FR" sz="1400" b="1" dirty="0"/>
              <a:t> </a:t>
            </a:r>
            <a:r>
              <a:rPr lang="fr-FR" sz="1400" b="1" dirty="0" smtClean="0"/>
              <a:t> </a:t>
            </a:r>
            <a:r>
              <a:rPr lang="fr-FR" sz="1400" dirty="0" smtClean="0"/>
              <a:t>pour </a:t>
            </a:r>
            <a:r>
              <a:rPr lang="fr-FR" sz="1400" dirty="0"/>
              <a:t>le </a:t>
            </a:r>
            <a:r>
              <a:rPr lang="fr-FR" sz="1400" dirty="0" smtClean="0"/>
              <a:t>niveau             </a:t>
            </a:r>
            <a:r>
              <a:rPr lang="fr-FR" sz="1400" b="1" dirty="0"/>
              <a:t>« maîtrise insuffisante </a:t>
            </a:r>
            <a:r>
              <a:rPr lang="fr-FR" sz="1400" b="1" dirty="0" smtClean="0"/>
              <a:t>»,</a:t>
            </a:r>
          </a:p>
          <a:p>
            <a:pPr lvl="0"/>
            <a:endParaRPr lang="fr-FR" sz="1400" dirty="0"/>
          </a:p>
          <a:p>
            <a:pPr lvl="0"/>
            <a:r>
              <a:rPr lang="fr-FR" sz="1400" b="1" u="sng" dirty="0"/>
              <a:t>25 points</a:t>
            </a:r>
            <a:r>
              <a:rPr lang="fr-FR" sz="1400" dirty="0"/>
              <a:t> </a:t>
            </a:r>
            <a:r>
              <a:rPr lang="fr-FR" sz="1400" dirty="0" smtClean="0"/>
              <a:t> pour </a:t>
            </a:r>
            <a:r>
              <a:rPr lang="fr-FR" sz="1400" dirty="0"/>
              <a:t>le niveau </a:t>
            </a:r>
            <a:r>
              <a:rPr lang="fr-FR" sz="1400" dirty="0" smtClean="0"/>
              <a:t>          </a:t>
            </a:r>
            <a:r>
              <a:rPr lang="fr-FR" sz="1400" b="1" dirty="0" smtClean="0"/>
              <a:t>« </a:t>
            </a:r>
            <a:r>
              <a:rPr lang="fr-FR" sz="1400" b="1" dirty="0"/>
              <a:t>maîtrise fragile </a:t>
            </a:r>
            <a:r>
              <a:rPr lang="fr-FR" sz="1400" b="1" dirty="0" smtClean="0"/>
              <a:t>»,</a:t>
            </a:r>
          </a:p>
          <a:p>
            <a:pPr lvl="0"/>
            <a:endParaRPr lang="fr-FR" sz="1400" dirty="0"/>
          </a:p>
          <a:p>
            <a:pPr lvl="0"/>
            <a:r>
              <a:rPr lang="fr-FR" sz="1400" b="1" u="sng" dirty="0"/>
              <a:t>40 </a:t>
            </a:r>
            <a:r>
              <a:rPr lang="fr-FR" sz="1400" b="1" u="sng" dirty="0" smtClean="0"/>
              <a:t>points </a:t>
            </a:r>
            <a:r>
              <a:rPr lang="fr-FR" sz="1400" dirty="0" smtClean="0"/>
              <a:t> </a:t>
            </a:r>
            <a:r>
              <a:rPr lang="fr-FR" sz="1400" dirty="0"/>
              <a:t>pour le niveau </a:t>
            </a:r>
            <a:r>
              <a:rPr lang="fr-FR" sz="1400" dirty="0" smtClean="0"/>
              <a:t>         </a:t>
            </a:r>
            <a:r>
              <a:rPr lang="fr-FR" sz="1400" b="1" dirty="0" smtClean="0"/>
              <a:t>« </a:t>
            </a:r>
            <a:r>
              <a:rPr lang="fr-FR" sz="1400" b="1" dirty="0"/>
              <a:t>maîtrise satisfaisante </a:t>
            </a:r>
            <a:r>
              <a:rPr lang="fr-FR" sz="1400" b="1" dirty="0" smtClean="0"/>
              <a:t>»,</a:t>
            </a:r>
          </a:p>
          <a:p>
            <a:pPr lvl="0"/>
            <a:endParaRPr lang="fr-FR" sz="1400" dirty="0"/>
          </a:p>
          <a:p>
            <a:pPr lvl="0"/>
            <a:r>
              <a:rPr lang="fr-FR" sz="1400" b="1" u="sng" dirty="0"/>
              <a:t>50 points</a:t>
            </a:r>
            <a:r>
              <a:rPr lang="fr-FR" sz="1400" dirty="0"/>
              <a:t> </a:t>
            </a:r>
            <a:r>
              <a:rPr lang="fr-FR" sz="1400" dirty="0" smtClean="0"/>
              <a:t> pour </a:t>
            </a:r>
            <a:r>
              <a:rPr lang="fr-FR" sz="1400" dirty="0"/>
              <a:t>le niveau </a:t>
            </a:r>
            <a:r>
              <a:rPr lang="fr-FR" sz="1400" dirty="0" smtClean="0"/>
              <a:t>          </a:t>
            </a:r>
            <a:r>
              <a:rPr lang="fr-FR" sz="1400" b="1" dirty="0" smtClean="0"/>
              <a:t>« </a:t>
            </a:r>
            <a:r>
              <a:rPr lang="fr-FR" sz="1400" b="1" dirty="0"/>
              <a:t>très bonne maîtrise </a:t>
            </a:r>
            <a:r>
              <a:rPr lang="fr-FR" sz="1400" b="1" dirty="0" smtClean="0"/>
              <a:t>».</a:t>
            </a:r>
          </a:p>
          <a:p>
            <a:pPr lvl="0"/>
            <a:endParaRPr lang="fr-FR" sz="1400" dirty="0"/>
          </a:p>
          <a:p>
            <a:pPr lvl="0"/>
            <a:endParaRPr lang="fr-FR" sz="1400" dirty="0"/>
          </a:p>
          <a:p>
            <a:r>
              <a:rPr lang="fr-FR" sz="1400" dirty="0"/>
              <a:t>10 à </a:t>
            </a:r>
            <a:r>
              <a:rPr lang="fr-FR" sz="1400" dirty="0" smtClean="0"/>
              <a:t>20 points </a:t>
            </a:r>
            <a:r>
              <a:rPr lang="fr-FR" sz="1400" dirty="0"/>
              <a:t>de + si élève a suivi </a:t>
            </a:r>
            <a:r>
              <a:rPr lang="fr-FR" sz="1400" dirty="0" smtClean="0"/>
              <a:t>un enseignement </a:t>
            </a:r>
            <a:r>
              <a:rPr lang="fr-FR" sz="1400" dirty="0"/>
              <a:t>de complément ( Ex latin) si </a:t>
            </a:r>
            <a:r>
              <a:rPr lang="fr-FR" sz="1400" dirty="0" smtClean="0"/>
              <a:t>les objectifs </a:t>
            </a:r>
            <a:r>
              <a:rPr lang="fr-FR" sz="1400" dirty="0"/>
              <a:t>du cycle 4 </a:t>
            </a:r>
            <a:r>
              <a:rPr lang="fr-FR" sz="1400" dirty="0" smtClean="0"/>
              <a:t>ont été atteints </a:t>
            </a:r>
            <a:r>
              <a:rPr lang="fr-FR" sz="1400" dirty="0"/>
              <a:t>ou </a:t>
            </a:r>
            <a:r>
              <a:rPr lang="fr-FR" sz="1400" dirty="0" smtClean="0"/>
              <a:t>dépassés.</a:t>
            </a:r>
            <a:endParaRPr lang="fr-FR" sz="1400" dirty="0"/>
          </a:p>
        </p:txBody>
      </p:sp>
    </p:spTree>
    <p:extLst>
      <p:ext uri="{BB962C8B-B14F-4D97-AF65-F5344CB8AC3E}">
        <p14:creationId xmlns:p14="http://schemas.microsoft.com/office/powerpoint/2010/main" val="130279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985864508"/>
              </p:ext>
            </p:extLst>
          </p:nvPr>
        </p:nvGraphicFramePr>
        <p:xfrm>
          <a:off x="2057082" y="266700"/>
          <a:ext cx="7525067" cy="6210301"/>
        </p:xfrm>
        <a:graphic>
          <a:graphicData uri="http://schemas.openxmlformats.org/drawingml/2006/table">
            <a:tbl>
              <a:tblPr/>
              <a:tblGrid>
                <a:gridCol w="3467472"/>
                <a:gridCol w="3750696"/>
                <a:gridCol w="306899"/>
              </a:tblGrid>
              <a:tr h="1244217">
                <a:tc gridSpan="3">
                  <a:txBody>
                    <a:bodyPr/>
                    <a:lstStyle/>
                    <a:p>
                      <a:pPr algn="ctr"/>
                      <a:r>
                        <a:rPr lang="fr-FR" sz="1600" b="1" dirty="0" smtClean="0">
                          <a:solidFill>
                            <a:schemeClr val="bg1"/>
                          </a:solidFill>
                          <a:effectLst/>
                        </a:rPr>
                        <a:t>CONTRÔLE PONCTUEL</a:t>
                      </a:r>
                    </a:p>
                    <a:p>
                      <a:pPr algn="ctr"/>
                      <a:r>
                        <a:rPr lang="fr-FR" sz="1600" b="1" dirty="0" smtClean="0">
                          <a:solidFill>
                            <a:schemeClr val="bg1"/>
                          </a:solidFill>
                          <a:effectLst/>
                        </a:rPr>
                        <a:t>Épreuves </a:t>
                      </a:r>
                      <a:r>
                        <a:rPr lang="fr-FR" sz="1600" b="1" dirty="0">
                          <a:solidFill>
                            <a:schemeClr val="bg1"/>
                          </a:solidFill>
                          <a:effectLst/>
                        </a:rPr>
                        <a:t>écrites du </a:t>
                      </a:r>
                      <a:r>
                        <a:rPr lang="fr-FR" sz="1600" b="1" dirty="0" smtClean="0">
                          <a:solidFill>
                            <a:schemeClr val="bg1"/>
                          </a:solidFill>
                          <a:effectLst/>
                        </a:rPr>
                        <a:t>diplôme </a:t>
                      </a:r>
                      <a:r>
                        <a:rPr lang="fr-FR" sz="1600" b="1" dirty="0">
                          <a:solidFill>
                            <a:schemeClr val="bg1"/>
                          </a:solidFill>
                          <a:effectLst/>
                        </a:rPr>
                        <a:t>national du brevet 2018</a:t>
                      </a:r>
                      <a:r>
                        <a:rPr lang="fr-FR" sz="1200" b="1" dirty="0">
                          <a:solidFill>
                            <a:srgbClr val="3CC6F5"/>
                          </a:solidFill>
                          <a:effectLst/>
                        </a:rPr>
                        <a:t/>
                      </a:r>
                      <a:br>
                        <a:rPr lang="fr-FR" sz="1200" b="1" dirty="0">
                          <a:solidFill>
                            <a:srgbClr val="3CC6F5"/>
                          </a:solidFill>
                          <a:effectLst/>
                        </a:rPr>
                      </a:br>
                      <a:endParaRPr lang="fr-FR" sz="1200" dirty="0">
                        <a:effectLst/>
                      </a:endParaRPr>
                    </a:p>
                  </a:txBody>
                  <a:tcPr marL="6165" marR="6165" marT="3082" marB="308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0627A"/>
                    </a:solidFill>
                  </a:tcPr>
                </a:tc>
                <a:tc hMerge="1">
                  <a:txBody>
                    <a:bodyPr/>
                    <a:lstStyle/>
                    <a:p>
                      <a:endParaRPr lang="fr-FR"/>
                    </a:p>
                  </a:txBody>
                  <a:tcPr/>
                </a:tc>
                <a:tc hMerge="1">
                  <a:txBody>
                    <a:bodyPr/>
                    <a:lstStyle/>
                    <a:p>
                      <a:endParaRPr lang="fr-FR"/>
                    </a:p>
                  </a:txBody>
                  <a:tcPr/>
                </a:tc>
              </a:tr>
              <a:tr h="710040">
                <a:tc>
                  <a:txBody>
                    <a:bodyPr/>
                    <a:lstStyle/>
                    <a:p>
                      <a:pPr algn="l"/>
                      <a:endParaRPr lang="fr-FR" sz="300">
                        <a:effectLst/>
                      </a:endParaRPr>
                    </a:p>
                  </a:txBody>
                  <a:tcPr marL="6165" marR="6165" marT="3082" marB="308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ctr"/>
                      <a:r>
                        <a:rPr lang="fr-FR" sz="1000" b="1" dirty="0">
                          <a:solidFill>
                            <a:schemeClr val="tx1"/>
                          </a:solidFill>
                          <a:effectLst/>
                        </a:rPr>
                        <a:t/>
                      </a:r>
                      <a:br>
                        <a:rPr lang="fr-FR" sz="1000" b="1" dirty="0">
                          <a:solidFill>
                            <a:schemeClr val="tx1"/>
                          </a:solidFill>
                          <a:effectLst/>
                        </a:rPr>
                      </a:br>
                      <a:r>
                        <a:rPr lang="fr-FR" sz="1000" b="1" dirty="0">
                          <a:solidFill>
                            <a:schemeClr val="tx1"/>
                          </a:solidFill>
                          <a:effectLst/>
                        </a:rPr>
                        <a:t>Métropole, La Réunion, Mayotte</a:t>
                      </a:r>
                      <a:br>
                        <a:rPr lang="fr-FR" sz="1000" b="1" dirty="0">
                          <a:solidFill>
                            <a:schemeClr val="tx1"/>
                          </a:solidFill>
                          <a:effectLst/>
                        </a:rPr>
                      </a:br>
                      <a:r>
                        <a:rPr lang="fr-FR" sz="1000" b="1" dirty="0">
                          <a:solidFill>
                            <a:schemeClr val="tx1"/>
                          </a:solidFill>
                          <a:effectLst/>
                        </a:rPr>
                        <a:t> </a:t>
                      </a:r>
                      <a:endParaRPr lang="fr-FR" sz="1000" dirty="0">
                        <a:solidFill>
                          <a:schemeClr val="tx1"/>
                        </a:solidFill>
                        <a:effectLst/>
                      </a:endParaRPr>
                    </a:p>
                  </a:txBody>
                  <a:tcPr marL="6165" marR="6165" marT="3082" marB="308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3CC6F5"/>
                    </a:solidFill>
                  </a:tcPr>
                </a:tc>
                <a:tc>
                  <a:txBody>
                    <a:bodyPr/>
                    <a:lstStyle/>
                    <a:p>
                      <a:endParaRPr lang="fr-FR"/>
                    </a:p>
                  </a:txBody>
                  <a:tcPr marL="6165" marR="6165" marT="3082" marB="308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3CC6F5"/>
                    </a:solidFill>
                  </a:tcPr>
                </a:tc>
              </a:tr>
              <a:tr h="2260460">
                <a:tc>
                  <a:txBody>
                    <a:bodyPr/>
                    <a:lstStyle/>
                    <a:p>
                      <a:pPr algn="ctr"/>
                      <a:r>
                        <a:rPr lang="fr-FR" sz="800" b="1" dirty="0">
                          <a:solidFill>
                            <a:schemeClr val="tx1"/>
                          </a:solidFill>
                          <a:effectLst/>
                        </a:rPr>
                        <a:t/>
                      </a:r>
                      <a:br>
                        <a:rPr lang="fr-FR" sz="800" b="1" dirty="0">
                          <a:solidFill>
                            <a:schemeClr val="tx1"/>
                          </a:solidFill>
                          <a:effectLst/>
                        </a:rPr>
                      </a:br>
                      <a:endParaRPr lang="fr-FR" sz="800" dirty="0">
                        <a:solidFill>
                          <a:schemeClr val="tx1"/>
                        </a:solidFill>
                        <a:effectLst/>
                      </a:endParaRPr>
                    </a:p>
                    <a:p>
                      <a:pPr algn="ctr"/>
                      <a:r>
                        <a:rPr lang="fr-FR" sz="1050" b="1" dirty="0">
                          <a:solidFill>
                            <a:schemeClr val="tx1"/>
                          </a:solidFill>
                          <a:effectLst/>
                        </a:rPr>
                        <a:t>Jeudi 28 juin </a:t>
                      </a:r>
                      <a:endParaRPr lang="fr-FR" sz="1050" dirty="0">
                        <a:solidFill>
                          <a:schemeClr val="tx1"/>
                        </a:solidFill>
                        <a:effectLst/>
                      </a:endParaRPr>
                    </a:p>
                    <a:p>
                      <a:pPr algn="ctr"/>
                      <a:r>
                        <a:rPr lang="fr-FR" sz="800" dirty="0">
                          <a:solidFill>
                            <a:schemeClr val="tx1"/>
                          </a:solidFill>
                          <a:effectLst/>
                        </a:rPr>
                        <a:t/>
                      </a:r>
                      <a:br>
                        <a:rPr lang="fr-FR" sz="800" dirty="0">
                          <a:solidFill>
                            <a:schemeClr val="tx1"/>
                          </a:solidFill>
                          <a:effectLst/>
                        </a:rPr>
                      </a:br>
                      <a:endParaRPr lang="fr-FR" sz="800" dirty="0">
                        <a:solidFill>
                          <a:schemeClr val="tx1"/>
                        </a:solidFill>
                        <a:effectLst/>
                      </a:endParaRPr>
                    </a:p>
                  </a:txBody>
                  <a:tcPr marL="6165" marR="6165" marT="3082" marB="308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3CC6F5"/>
                    </a:solidFill>
                  </a:tcPr>
                </a:tc>
                <a:tc>
                  <a:txBody>
                    <a:bodyPr/>
                    <a:lstStyle/>
                    <a:p>
                      <a:pPr algn="ctr"/>
                      <a:r>
                        <a:rPr lang="fr-FR" sz="1000" b="1" dirty="0">
                          <a:solidFill>
                            <a:schemeClr val="tx1"/>
                          </a:solidFill>
                          <a:effectLst/>
                        </a:rPr>
                        <a:t/>
                      </a:r>
                      <a:br>
                        <a:rPr lang="fr-FR" sz="1000" b="1" dirty="0">
                          <a:solidFill>
                            <a:schemeClr val="tx1"/>
                          </a:solidFill>
                          <a:effectLst/>
                        </a:rPr>
                      </a:br>
                      <a:endParaRPr lang="fr-FR" sz="1000" dirty="0">
                        <a:solidFill>
                          <a:schemeClr val="tx1"/>
                        </a:solidFill>
                        <a:effectLst/>
                      </a:endParaRPr>
                    </a:p>
                    <a:p>
                      <a:pPr algn="ctr"/>
                      <a:r>
                        <a:rPr lang="fr-FR" sz="1000" b="1" dirty="0">
                          <a:solidFill>
                            <a:schemeClr val="tx1"/>
                          </a:solidFill>
                          <a:effectLst/>
                        </a:rPr>
                        <a:t>Français 1re partie</a:t>
                      </a:r>
                      <a:br>
                        <a:rPr lang="fr-FR" sz="1000" b="1" dirty="0">
                          <a:solidFill>
                            <a:schemeClr val="tx1"/>
                          </a:solidFill>
                          <a:effectLst/>
                        </a:rPr>
                      </a:br>
                      <a:r>
                        <a:rPr lang="fr-FR" sz="1000" b="1" dirty="0">
                          <a:solidFill>
                            <a:schemeClr val="tx1"/>
                          </a:solidFill>
                          <a:effectLst/>
                        </a:rPr>
                        <a:t>(grammaire et compétences linguistiques - compréhension </a:t>
                      </a:r>
                      <a:br>
                        <a:rPr lang="fr-FR" sz="1000" b="1" dirty="0">
                          <a:solidFill>
                            <a:schemeClr val="tx1"/>
                          </a:solidFill>
                          <a:effectLst/>
                        </a:rPr>
                      </a:br>
                      <a:r>
                        <a:rPr lang="fr-FR" sz="1000" b="1" dirty="0">
                          <a:solidFill>
                            <a:schemeClr val="tx1"/>
                          </a:solidFill>
                          <a:effectLst/>
                        </a:rPr>
                        <a:t>et compétences d’interprétation - dictée)</a:t>
                      </a:r>
                      <a:br>
                        <a:rPr lang="fr-FR" sz="1000" b="1" dirty="0">
                          <a:solidFill>
                            <a:schemeClr val="tx1"/>
                          </a:solidFill>
                          <a:effectLst/>
                        </a:rPr>
                      </a:br>
                      <a:r>
                        <a:rPr lang="fr-FR" sz="1000" dirty="0">
                          <a:solidFill>
                            <a:schemeClr val="tx1"/>
                          </a:solidFill>
                          <a:effectLst/>
                        </a:rPr>
                        <a:t>9h - 10h30</a:t>
                      </a:r>
                      <a:r>
                        <a:rPr lang="fr-FR" sz="1000" b="1" dirty="0">
                          <a:solidFill>
                            <a:schemeClr val="tx1"/>
                          </a:solidFill>
                          <a:effectLst/>
                        </a:rPr>
                        <a:t/>
                      </a:r>
                      <a:br>
                        <a:rPr lang="fr-FR" sz="1000" b="1" dirty="0">
                          <a:solidFill>
                            <a:schemeClr val="tx1"/>
                          </a:solidFill>
                          <a:effectLst/>
                        </a:rPr>
                      </a:br>
                      <a:r>
                        <a:rPr lang="fr-FR" sz="1000" b="1" dirty="0">
                          <a:solidFill>
                            <a:schemeClr val="tx1"/>
                          </a:solidFill>
                          <a:effectLst/>
                        </a:rPr>
                        <a:t/>
                      </a:r>
                      <a:br>
                        <a:rPr lang="fr-FR" sz="1000" b="1" dirty="0">
                          <a:solidFill>
                            <a:schemeClr val="tx1"/>
                          </a:solidFill>
                          <a:effectLst/>
                        </a:rPr>
                      </a:br>
                      <a:r>
                        <a:rPr lang="fr-FR" sz="1000" b="1" dirty="0">
                          <a:solidFill>
                            <a:schemeClr val="tx1"/>
                          </a:solidFill>
                          <a:effectLst/>
                        </a:rPr>
                        <a:t>Français 2e partie (rédaction)</a:t>
                      </a:r>
                      <a:br>
                        <a:rPr lang="fr-FR" sz="1000" b="1" dirty="0">
                          <a:solidFill>
                            <a:schemeClr val="tx1"/>
                          </a:solidFill>
                          <a:effectLst/>
                        </a:rPr>
                      </a:br>
                      <a:r>
                        <a:rPr lang="fr-FR" sz="1000" dirty="0">
                          <a:solidFill>
                            <a:schemeClr val="tx1"/>
                          </a:solidFill>
                          <a:effectLst/>
                        </a:rPr>
                        <a:t>10h45 - 12h15</a:t>
                      </a:r>
                      <a:r>
                        <a:rPr lang="fr-FR" sz="1000" b="1" dirty="0">
                          <a:solidFill>
                            <a:schemeClr val="tx1"/>
                          </a:solidFill>
                          <a:effectLst/>
                        </a:rPr>
                        <a:t/>
                      </a:r>
                      <a:br>
                        <a:rPr lang="fr-FR" sz="1000" b="1" dirty="0">
                          <a:solidFill>
                            <a:schemeClr val="tx1"/>
                          </a:solidFill>
                          <a:effectLst/>
                        </a:rPr>
                      </a:br>
                      <a:r>
                        <a:rPr lang="fr-FR" sz="1000" b="1" dirty="0">
                          <a:solidFill>
                            <a:schemeClr val="tx1"/>
                          </a:solidFill>
                          <a:effectLst/>
                        </a:rPr>
                        <a:t/>
                      </a:r>
                      <a:br>
                        <a:rPr lang="fr-FR" sz="1000" b="1" dirty="0">
                          <a:solidFill>
                            <a:schemeClr val="tx1"/>
                          </a:solidFill>
                          <a:effectLst/>
                        </a:rPr>
                      </a:br>
                      <a:r>
                        <a:rPr lang="fr-FR" sz="1000" b="1" dirty="0">
                          <a:solidFill>
                            <a:schemeClr val="tx1"/>
                          </a:solidFill>
                          <a:effectLst/>
                        </a:rPr>
                        <a:t>Mathématiques</a:t>
                      </a:r>
                      <a:br>
                        <a:rPr lang="fr-FR" sz="1000" b="1" dirty="0">
                          <a:solidFill>
                            <a:schemeClr val="tx1"/>
                          </a:solidFill>
                          <a:effectLst/>
                        </a:rPr>
                      </a:br>
                      <a:r>
                        <a:rPr lang="fr-FR" sz="1000" dirty="0">
                          <a:solidFill>
                            <a:schemeClr val="tx1"/>
                          </a:solidFill>
                          <a:effectLst/>
                        </a:rPr>
                        <a:t>14h30 - 16h30</a:t>
                      </a:r>
                      <a:br>
                        <a:rPr lang="fr-FR" sz="1000" dirty="0">
                          <a:solidFill>
                            <a:schemeClr val="tx1"/>
                          </a:solidFill>
                          <a:effectLst/>
                        </a:rPr>
                      </a:br>
                      <a:r>
                        <a:rPr lang="fr-FR" sz="1000" dirty="0">
                          <a:solidFill>
                            <a:schemeClr val="tx1"/>
                          </a:solidFill>
                          <a:effectLst/>
                        </a:rPr>
                        <a:t> </a:t>
                      </a:r>
                    </a:p>
                  </a:txBody>
                  <a:tcPr marL="6165" marR="6165" marT="3082" marB="308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CE7FA"/>
                    </a:solidFill>
                  </a:tcPr>
                </a:tc>
                <a:tc>
                  <a:txBody>
                    <a:bodyPr/>
                    <a:lstStyle/>
                    <a:p>
                      <a:endParaRPr lang="fr-FR"/>
                    </a:p>
                  </a:txBody>
                  <a:tcPr marL="6165" marR="6165" marT="3082" marB="308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CE7FA"/>
                    </a:solidFill>
                  </a:tcPr>
                </a:tc>
              </a:tr>
              <a:tr h="1995584">
                <a:tc>
                  <a:txBody>
                    <a:bodyPr/>
                    <a:lstStyle/>
                    <a:p>
                      <a:pPr algn="ctr"/>
                      <a:r>
                        <a:rPr lang="fr-FR" sz="300" b="1" dirty="0">
                          <a:solidFill>
                            <a:schemeClr val="tx1"/>
                          </a:solidFill>
                          <a:effectLst/>
                        </a:rPr>
                        <a:t/>
                      </a:r>
                      <a:br>
                        <a:rPr lang="fr-FR" sz="300" b="1" dirty="0">
                          <a:solidFill>
                            <a:schemeClr val="tx1"/>
                          </a:solidFill>
                          <a:effectLst/>
                        </a:rPr>
                      </a:br>
                      <a:endParaRPr lang="fr-FR" sz="800" dirty="0">
                        <a:solidFill>
                          <a:schemeClr val="tx1"/>
                        </a:solidFill>
                        <a:effectLst/>
                      </a:endParaRPr>
                    </a:p>
                    <a:p>
                      <a:pPr algn="ctr"/>
                      <a:r>
                        <a:rPr lang="fr-FR" sz="1050" b="1" dirty="0">
                          <a:solidFill>
                            <a:schemeClr val="tx1"/>
                          </a:solidFill>
                          <a:effectLst/>
                        </a:rPr>
                        <a:t>Vendredi 29 </a:t>
                      </a:r>
                      <a:r>
                        <a:rPr lang="fr-FR" sz="1050" b="1" dirty="0" smtClean="0">
                          <a:solidFill>
                            <a:schemeClr val="tx1"/>
                          </a:solidFill>
                          <a:effectLst/>
                        </a:rPr>
                        <a:t>juin</a:t>
                      </a:r>
                      <a:endParaRPr lang="fr-FR" sz="1050" dirty="0">
                        <a:solidFill>
                          <a:schemeClr val="tx1"/>
                        </a:solidFill>
                        <a:effectLst/>
                      </a:endParaRPr>
                    </a:p>
                  </a:txBody>
                  <a:tcPr marL="6165" marR="6165" marT="3082" marB="308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3CC6F5"/>
                    </a:solidFill>
                  </a:tcPr>
                </a:tc>
                <a:tc>
                  <a:txBody>
                    <a:bodyPr/>
                    <a:lstStyle/>
                    <a:p>
                      <a:pPr algn="ctr"/>
                      <a:r>
                        <a:rPr lang="fr-FR" sz="1000" b="1" dirty="0">
                          <a:solidFill>
                            <a:schemeClr val="tx1"/>
                          </a:solidFill>
                          <a:effectLst/>
                        </a:rPr>
                        <a:t/>
                      </a:r>
                      <a:br>
                        <a:rPr lang="fr-FR" sz="1000" b="1" dirty="0">
                          <a:solidFill>
                            <a:schemeClr val="tx1"/>
                          </a:solidFill>
                          <a:effectLst/>
                        </a:rPr>
                      </a:br>
                      <a:endParaRPr lang="fr-FR" sz="1000" dirty="0">
                        <a:solidFill>
                          <a:schemeClr val="tx1"/>
                        </a:solidFill>
                        <a:effectLst/>
                      </a:endParaRPr>
                    </a:p>
                    <a:p>
                      <a:pPr algn="ctr"/>
                      <a:r>
                        <a:rPr lang="fr-FR" sz="1000" b="1" dirty="0">
                          <a:solidFill>
                            <a:schemeClr val="tx1"/>
                          </a:solidFill>
                          <a:effectLst/>
                        </a:rPr>
                        <a:t>Histoire et géographie</a:t>
                      </a:r>
                      <a:br>
                        <a:rPr lang="fr-FR" sz="1000" b="1" dirty="0">
                          <a:solidFill>
                            <a:schemeClr val="tx1"/>
                          </a:solidFill>
                          <a:effectLst/>
                        </a:rPr>
                      </a:br>
                      <a:r>
                        <a:rPr lang="fr-FR" sz="1000" b="1" dirty="0">
                          <a:solidFill>
                            <a:schemeClr val="tx1"/>
                          </a:solidFill>
                          <a:effectLst/>
                        </a:rPr>
                        <a:t>enseignement moral et civique</a:t>
                      </a:r>
                      <a:br>
                        <a:rPr lang="fr-FR" sz="1000" b="1" dirty="0">
                          <a:solidFill>
                            <a:schemeClr val="tx1"/>
                          </a:solidFill>
                          <a:effectLst/>
                        </a:rPr>
                      </a:br>
                      <a:r>
                        <a:rPr lang="fr-FR" sz="1000" dirty="0">
                          <a:solidFill>
                            <a:schemeClr val="tx1"/>
                          </a:solidFill>
                          <a:effectLst/>
                        </a:rPr>
                        <a:t>9h - 11h</a:t>
                      </a:r>
                      <a:br>
                        <a:rPr lang="fr-FR" sz="1000" dirty="0">
                          <a:solidFill>
                            <a:schemeClr val="tx1"/>
                          </a:solidFill>
                          <a:effectLst/>
                        </a:rPr>
                      </a:br>
                      <a:r>
                        <a:rPr lang="fr-FR" sz="1000" b="1" dirty="0">
                          <a:solidFill>
                            <a:schemeClr val="tx1"/>
                          </a:solidFill>
                          <a:effectLst/>
                        </a:rPr>
                        <a:t/>
                      </a:r>
                      <a:br>
                        <a:rPr lang="fr-FR" sz="1000" b="1" dirty="0">
                          <a:solidFill>
                            <a:schemeClr val="tx1"/>
                          </a:solidFill>
                          <a:effectLst/>
                        </a:rPr>
                      </a:br>
                      <a:r>
                        <a:rPr lang="fr-FR" sz="1000" b="1" dirty="0">
                          <a:solidFill>
                            <a:schemeClr val="tx1"/>
                          </a:solidFill>
                          <a:effectLst/>
                        </a:rPr>
                        <a:t>Sciences</a:t>
                      </a:r>
                      <a:br>
                        <a:rPr lang="fr-FR" sz="1000" b="1" dirty="0">
                          <a:solidFill>
                            <a:schemeClr val="tx1"/>
                          </a:solidFill>
                          <a:effectLst/>
                        </a:rPr>
                      </a:br>
                      <a:r>
                        <a:rPr lang="fr-FR" sz="1000" b="1" dirty="0">
                          <a:solidFill>
                            <a:schemeClr val="tx1"/>
                          </a:solidFill>
                          <a:effectLst/>
                        </a:rPr>
                        <a:t>(physique-chimie et/ou sciences de la vie et la</a:t>
                      </a:r>
                      <a:br>
                        <a:rPr lang="fr-FR" sz="1000" b="1" dirty="0">
                          <a:solidFill>
                            <a:schemeClr val="tx1"/>
                          </a:solidFill>
                          <a:effectLst/>
                        </a:rPr>
                      </a:br>
                      <a:r>
                        <a:rPr lang="fr-FR" sz="1000" b="1" dirty="0">
                          <a:solidFill>
                            <a:schemeClr val="tx1"/>
                          </a:solidFill>
                          <a:effectLst/>
                        </a:rPr>
                        <a:t>Terre et/ou technologie*)</a:t>
                      </a:r>
                      <a:br>
                        <a:rPr lang="fr-FR" sz="1000" b="1" dirty="0">
                          <a:solidFill>
                            <a:schemeClr val="tx1"/>
                          </a:solidFill>
                          <a:effectLst/>
                        </a:rPr>
                      </a:br>
                      <a:r>
                        <a:rPr lang="fr-FR" sz="1000" dirty="0">
                          <a:solidFill>
                            <a:schemeClr val="tx1"/>
                          </a:solidFill>
                          <a:effectLst/>
                        </a:rPr>
                        <a:t>13h30 - 14h30</a:t>
                      </a:r>
                      <a:br>
                        <a:rPr lang="fr-FR" sz="1000" dirty="0">
                          <a:solidFill>
                            <a:schemeClr val="tx1"/>
                          </a:solidFill>
                          <a:effectLst/>
                        </a:rPr>
                      </a:br>
                      <a:r>
                        <a:rPr lang="fr-FR" sz="1000" b="1" dirty="0">
                          <a:solidFill>
                            <a:schemeClr val="tx1"/>
                          </a:solidFill>
                          <a:effectLst/>
                        </a:rPr>
                        <a:t/>
                      </a:r>
                      <a:br>
                        <a:rPr lang="fr-FR" sz="1000" b="1" dirty="0">
                          <a:solidFill>
                            <a:schemeClr val="tx1"/>
                          </a:solidFill>
                          <a:effectLst/>
                        </a:rPr>
                      </a:br>
                      <a:r>
                        <a:rPr lang="fr-FR" sz="1000" dirty="0">
                          <a:solidFill>
                            <a:schemeClr val="tx1"/>
                          </a:solidFill>
                          <a:effectLst/>
                        </a:rPr>
                        <a:t/>
                      </a:r>
                      <a:br>
                        <a:rPr lang="fr-FR" sz="1000" dirty="0">
                          <a:solidFill>
                            <a:schemeClr val="tx1"/>
                          </a:solidFill>
                          <a:effectLst/>
                        </a:rPr>
                      </a:br>
                      <a:r>
                        <a:rPr lang="fr-FR" sz="1000" dirty="0">
                          <a:solidFill>
                            <a:schemeClr val="tx1"/>
                          </a:solidFill>
                          <a:effectLst/>
                        </a:rPr>
                        <a:t> </a:t>
                      </a:r>
                    </a:p>
                  </a:txBody>
                  <a:tcPr marL="6165" marR="6165" marT="3082" marB="308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CE7FA"/>
                    </a:solidFill>
                  </a:tcPr>
                </a:tc>
                <a:tc>
                  <a:txBody>
                    <a:bodyPr/>
                    <a:lstStyle/>
                    <a:p>
                      <a:endParaRPr lang="fr-FR" dirty="0"/>
                    </a:p>
                  </a:txBody>
                  <a:tcPr marL="6165" marR="6165" marT="3082" marB="308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CE7FA"/>
                    </a:solidFill>
                  </a:tcPr>
                </a:tc>
              </a:tr>
            </a:tbl>
          </a:graphicData>
        </a:graphic>
      </p:graphicFrame>
    </p:spTree>
    <p:extLst>
      <p:ext uri="{BB962C8B-B14F-4D97-AF65-F5344CB8AC3E}">
        <p14:creationId xmlns:p14="http://schemas.microsoft.com/office/powerpoint/2010/main" val="663250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39124" y="319308"/>
            <a:ext cx="8316435" cy="584775"/>
          </a:xfrm>
          <a:prstGeom prst="rect">
            <a:avLst/>
          </a:prstGeom>
          <a:noFill/>
          <a:ln w="25400" cmpd="dbl">
            <a:solidFill>
              <a:schemeClr val="accent1">
                <a:lumMod val="75000"/>
              </a:schemeClr>
            </a:solidFill>
          </a:ln>
        </p:spPr>
        <p:txBody>
          <a:bodyPr wrap="square" rtlCol="0">
            <a:spAutoFit/>
          </a:bodyPr>
          <a:lstStyle/>
          <a:p>
            <a:r>
              <a:rPr lang="fr-FR" sz="3200" dirty="0" smtClean="0">
                <a:solidFill>
                  <a:srgbClr val="FF0000"/>
                </a:solidFill>
              </a:rPr>
              <a:t>EPREUVES FINALES       ( 400 points) </a:t>
            </a:r>
            <a:endParaRPr lang="fr-FR" sz="3200" dirty="0">
              <a:solidFill>
                <a:srgbClr val="FF0000"/>
              </a:solidFill>
            </a:endParaRPr>
          </a:p>
        </p:txBody>
      </p:sp>
      <p:sp>
        <p:nvSpPr>
          <p:cNvPr id="5" name="ZoneTexte 4"/>
          <p:cNvSpPr txBox="1"/>
          <p:nvPr/>
        </p:nvSpPr>
        <p:spPr>
          <a:xfrm>
            <a:off x="363895" y="1355858"/>
            <a:ext cx="3172408" cy="646331"/>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Epreuve 1: ( 100 points)</a:t>
            </a:r>
          </a:p>
          <a:p>
            <a:r>
              <a:rPr lang="fr-FR" dirty="0" smtClean="0"/>
              <a:t>Mathématiques, 2 heures)</a:t>
            </a:r>
            <a:endParaRPr lang="fr-FR" dirty="0"/>
          </a:p>
        </p:txBody>
      </p:sp>
      <p:sp>
        <p:nvSpPr>
          <p:cNvPr id="6" name="ZoneTexte 5"/>
          <p:cNvSpPr txBox="1"/>
          <p:nvPr/>
        </p:nvSpPr>
        <p:spPr>
          <a:xfrm>
            <a:off x="4518835" y="1340968"/>
            <a:ext cx="3458547" cy="646331"/>
          </a:xfrm>
          <a:prstGeom prst="rect">
            <a:avLst/>
          </a:prstGeom>
          <a:noFill/>
        </p:spPr>
        <p:txBody>
          <a:bodyPr wrap="square" rtlCol="0">
            <a:spAutoFit/>
          </a:bodyPr>
          <a:lstStyle/>
          <a:p>
            <a:r>
              <a:rPr lang="fr-FR" b="1" dirty="0" smtClean="0"/>
              <a:t>Epreuve </a:t>
            </a:r>
            <a:r>
              <a:rPr lang="fr-FR" b="1" dirty="0"/>
              <a:t>2</a:t>
            </a:r>
            <a:r>
              <a:rPr lang="fr-FR" b="1" dirty="0" smtClean="0"/>
              <a:t>: ( 100 points)</a:t>
            </a:r>
          </a:p>
          <a:p>
            <a:r>
              <a:rPr lang="fr-FR" dirty="0" smtClean="0"/>
              <a:t>Français 3h</a:t>
            </a:r>
            <a:endParaRPr lang="fr-FR" dirty="0"/>
          </a:p>
        </p:txBody>
      </p:sp>
      <p:sp>
        <p:nvSpPr>
          <p:cNvPr id="7" name="ZoneTexte 6"/>
          <p:cNvSpPr txBox="1"/>
          <p:nvPr/>
        </p:nvSpPr>
        <p:spPr>
          <a:xfrm>
            <a:off x="8741223" y="1084474"/>
            <a:ext cx="3013788" cy="646331"/>
          </a:xfrm>
          <a:prstGeom prst="rect">
            <a:avLst/>
          </a:prstGeom>
          <a:noFill/>
        </p:spPr>
        <p:txBody>
          <a:bodyPr wrap="square" rtlCol="0">
            <a:spAutoFit/>
          </a:bodyPr>
          <a:lstStyle/>
          <a:p>
            <a:r>
              <a:rPr lang="fr-FR" b="1" u="sng" dirty="0" smtClean="0"/>
              <a:t>Epreuve 5: (100 points)</a:t>
            </a:r>
          </a:p>
          <a:p>
            <a:r>
              <a:rPr lang="fr-FR" dirty="0" smtClean="0"/>
              <a:t>Epreuve orale </a:t>
            </a:r>
            <a:endParaRPr lang="fr-FR" dirty="0"/>
          </a:p>
        </p:txBody>
      </p:sp>
      <p:cxnSp>
        <p:nvCxnSpPr>
          <p:cNvPr id="9" name="Connecteur droit 8"/>
          <p:cNvCxnSpPr/>
          <p:nvPr/>
        </p:nvCxnSpPr>
        <p:spPr>
          <a:xfrm flipH="1">
            <a:off x="4082143" y="1674645"/>
            <a:ext cx="18662" cy="4833257"/>
          </a:xfrm>
          <a:prstGeom prst="line">
            <a:avLst/>
          </a:prstGeom>
          <a:ln w="79375" cmpd="tri"/>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a:off x="8617599" y="1562862"/>
            <a:ext cx="18662" cy="4833257"/>
          </a:xfrm>
          <a:prstGeom prst="line">
            <a:avLst/>
          </a:prstGeom>
          <a:ln w="79375" cmpd="tri"/>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8740836" y="1730805"/>
            <a:ext cx="3341920" cy="4339650"/>
          </a:xfrm>
          <a:prstGeom prst="rect">
            <a:avLst/>
          </a:prstGeom>
          <a:noFill/>
        </p:spPr>
        <p:txBody>
          <a:bodyPr wrap="square" rtlCol="0">
            <a:spAutoFit/>
          </a:bodyPr>
          <a:lstStyle/>
          <a:p>
            <a:r>
              <a:rPr lang="fr-FR" sz="1400" dirty="0" smtClean="0"/>
              <a:t>Présentation </a:t>
            </a:r>
            <a:r>
              <a:rPr lang="fr-FR" sz="1400" b="1" u="sng" dirty="0" smtClean="0"/>
              <a:t>d’un EPI </a:t>
            </a:r>
            <a:r>
              <a:rPr lang="fr-FR" sz="1400" dirty="0" smtClean="0"/>
              <a:t>auquel l’élève a participé ou d’une </a:t>
            </a:r>
            <a:r>
              <a:rPr lang="fr-FR" sz="1400" b="1" dirty="0" smtClean="0"/>
              <a:t>action/projet</a:t>
            </a:r>
            <a:r>
              <a:rPr lang="fr-FR" sz="1400" dirty="0" smtClean="0"/>
              <a:t> mené(e) dans le cadre d’un parcours éducatif</a:t>
            </a:r>
          </a:p>
          <a:p>
            <a:r>
              <a:rPr lang="fr-FR" sz="1400" dirty="0" smtClean="0"/>
              <a:t>Rappel des parcours:</a:t>
            </a:r>
          </a:p>
          <a:p>
            <a:r>
              <a:rPr lang="fr-FR" sz="1200" dirty="0"/>
              <a:t> </a:t>
            </a:r>
            <a:r>
              <a:rPr lang="fr-FR" sz="1200" dirty="0" smtClean="0"/>
              <a:t>            Avenir</a:t>
            </a:r>
          </a:p>
          <a:p>
            <a:r>
              <a:rPr lang="fr-FR" sz="1200" dirty="0" smtClean="0"/>
              <a:t>             citoyen</a:t>
            </a:r>
          </a:p>
          <a:p>
            <a:r>
              <a:rPr lang="fr-FR" sz="1200" dirty="0" smtClean="0"/>
              <a:t>             éducatif et de santé</a:t>
            </a:r>
          </a:p>
          <a:p>
            <a:r>
              <a:rPr lang="fr-FR" sz="1200" dirty="0" smtClean="0"/>
              <a:t>             d’éducation artistique et culturelle</a:t>
            </a:r>
          </a:p>
          <a:p>
            <a:endParaRPr lang="fr-FR" sz="1200" dirty="0"/>
          </a:p>
          <a:p>
            <a:r>
              <a:rPr lang="fr-FR" sz="1200" b="1" u="sng" dirty="0" smtClean="0"/>
              <a:t>Durée: </a:t>
            </a:r>
          </a:p>
          <a:p>
            <a:r>
              <a:rPr lang="fr-FR" sz="1200" dirty="0" smtClean="0"/>
              <a:t> seul: 15 minutes ( 5mn d’exposé, 10mn d’entretien avec le jury),</a:t>
            </a:r>
          </a:p>
          <a:p>
            <a:endParaRPr lang="fr-FR" sz="1200" dirty="0"/>
          </a:p>
          <a:p>
            <a:r>
              <a:rPr lang="fr-FR" sz="1200" dirty="0" smtClean="0"/>
              <a:t>En groupe ( 3 max): (10mn d’exposé,15mn d’entretien mais notation individuelle),</a:t>
            </a:r>
          </a:p>
          <a:p>
            <a:endParaRPr lang="fr-FR" sz="1200" b="1" u="sng" dirty="0"/>
          </a:p>
          <a:p>
            <a:r>
              <a:rPr lang="fr-FR" sz="1200" b="1" u="sng" dirty="0" smtClean="0"/>
              <a:t>Notation : </a:t>
            </a:r>
            <a:r>
              <a:rPr lang="fr-FR" sz="1200" dirty="0" smtClean="0"/>
              <a:t>maîtrise de l’expression orale (50 points)</a:t>
            </a:r>
          </a:p>
          <a:p>
            <a:r>
              <a:rPr lang="fr-FR" sz="1200" dirty="0" smtClean="0"/>
              <a:t>Maîtrise du sujet présenté ( 50 points)</a:t>
            </a:r>
          </a:p>
          <a:p>
            <a:endParaRPr lang="fr-FR" sz="1400" dirty="0"/>
          </a:p>
          <a:p>
            <a:r>
              <a:rPr lang="fr-FR" sz="1200" u="sng" dirty="0" smtClean="0"/>
              <a:t>Mercredi 30 mai 2018</a:t>
            </a:r>
            <a:endParaRPr lang="fr-FR" sz="1400" dirty="0"/>
          </a:p>
        </p:txBody>
      </p:sp>
      <p:cxnSp>
        <p:nvCxnSpPr>
          <p:cNvPr id="26" name="Connecteur droit avec flèche 25"/>
          <p:cNvCxnSpPr/>
          <p:nvPr/>
        </p:nvCxnSpPr>
        <p:spPr>
          <a:xfrm>
            <a:off x="8740836" y="2966165"/>
            <a:ext cx="5613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8771140" y="3153927"/>
            <a:ext cx="5613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8771140" y="3305744"/>
            <a:ext cx="5613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8833745" y="3904846"/>
            <a:ext cx="5613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443120" y="2093002"/>
            <a:ext cx="3609976" cy="1600438"/>
          </a:xfrm>
          <a:prstGeom prst="rect">
            <a:avLst/>
          </a:prstGeom>
        </p:spPr>
        <p:txBody>
          <a:bodyPr wrap="square">
            <a:spAutoFit/>
          </a:bodyPr>
          <a:lstStyle/>
          <a:p>
            <a:r>
              <a:rPr lang="fr-FR" sz="1400" dirty="0" smtClean="0">
                <a:solidFill>
                  <a:srgbClr val="000000"/>
                </a:solidFill>
                <a:latin typeface="+mj-lt"/>
              </a:rPr>
              <a:t>à </a:t>
            </a:r>
            <a:r>
              <a:rPr lang="fr-FR" sz="1400" dirty="0">
                <a:solidFill>
                  <a:srgbClr val="000000"/>
                </a:solidFill>
                <a:latin typeface="+mj-lt"/>
              </a:rPr>
              <a:t>partir d'un extrait de texte littéraire et éventuellement d'une image, évaluation des compétences linguistiques (grammaire - dont réécriture-, lexique...) et des compétences de compréhension et d'interprétation + dictée + rédaction</a:t>
            </a:r>
          </a:p>
        </p:txBody>
      </p:sp>
      <p:sp>
        <p:nvSpPr>
          <p:cNvPr id="25" name="ZoneTexte 24"/>
          <p:cNvSpPr txBox="1"/>
          <p:nvPr/>
        </p:nvSpPr>
        <p:spPr>
          <a:xfrm>
            <a:off x="4518835" y="3904846"/>
            <a:ext cx="3458547" cy="2215991"/>
          </a:xfrm>
          <a:prstGeom prst="rect">
            <a:avLst/>
          </a:prstGeom>
          <a:noFill/>
        </p:spPr>
        <p:txBody>
          <a:bodyPr wrap="square" rtlCol="0">
            <a:spAutoFit/>
          </a:bodyPr>
          <a:lstStyle/>
          <a:p>
            <a:r>
              <a:rPr lang="fr-FR" b="1" dirty="0" smtClean="0"/>
              <a:t>Epreuve 4: ( </a:t>
            </a:r>
            <a:r>
              <a:rPr lang="fr-FR" b="1" dirty="0"/>
              <a:t>5</a:t>
            </a:r>
            <a:r>
              <a:rPr lang="fr-FR" b="1" dirty="0" smtClean="0"/>
              <a:t>0 points)</a:t>
            </a:r>
          </a:p>
          <a:p>
            <a:r>
              <a:rPr lang="fr-FR" dirty="0">
                <a:latin typeface="+mj-lt"/>
              </a:rPr>
              <a:t>Histoire Géographie EMC</a:t>
            </a:r>
            <a:r>
              <a:rPr lang="fr-FR" dirty="0">
                <a:solidFill>
                  <a:srgbClr val="000000"/>
                </a:solidFill>
                <a:latin typeface="+mj-lt"/>
              </a:rPr>
              <a:t>(2h) </a:t>
            </a:r>
            <a:endParaRPr lang="fr-FR" b="1" dirty="0" smtClean="0"/>
          </a:p>
          <a:p>
            <a:endParaRPr lang="fr-FR" sz="1400" dirty="0" smtClean="0">
              <a:solidFill>
                <a:srgbClr val="000000"/>
              </a:solidFill>
              <a:latin typeface="+mj-lt"/>
            </a:endParaRPr>
          </a:p>
          <a:p>
            <a:r>
              <a:rPr lang="fr-FR" sz="1400" dirty="0" smtClean="0">
                <a:solidFill>
                  <a:srgbClr val="000000"/>
                </a:solidFill>
                <a:latin typeface="+mj-lt"/>
              </a:rPr>
              <a:t>analyse </a:t>
            </a:r>
            <a:r>
              <a:rPr lang="fr-FR" sz="1400" dirty="0">
                <a:solidFill>
                  <a:srgbClr val="000000"/>
                </a:solidFill>
                <a:latin typeface="+mj-lt"/>
              </a:rPr>
              <a:t>et compréhension de documents + utilisation des repères historiques et géographiques + mobilisation des compétences de l'enseignement moral et civique</a:t>
            </a:r>
          </a:p>
          <a:p>
            <a:endParaRPr lang="fr-FR" dirty="0"/>
          </a:p>
        </p:txBody>
      </p:sp>
      <p:sp>
        <p:nvSpPr>
          <p:cNvPr id="8" name="Rectangle 7"/>
          <p:cNvSpPr/>
          <p:nvPr/>
        </p:nvSpPr>
        <p:spPr>
          <a:xfrm>
            <a:off x="358405" y="4091273"/>
            <a:ext cx="3514723" cy="1631216"/>
          </a:xfrm>
          <a:prstGeom prst="rect">
            <a:avLst/>
          </a:prstGeom>
        </p:spPr>
        <p:txBody>
          <a:bodyPr wrap="square">
            <a:spAutoFit/>
          </a:bodyPr>
          <a:lstStyle/>
          <a:p>
            <a:r>
              <a:rPr lang="fr-FR" b="1" dirty="0"/>
              <a:t>Epreuve </a:t>
            </a:r>
            <a:r>
              <a:rPr lang="fr-FR" b="1" dirty="0" smtClean="0"/>
              <a:t>3: </a:t>
            </a:r>
            <a:r>
              <a:rPr lang="fr-FR" b="1" dirty="0"/>
              <a:t>( 50 points</a:t>
            </a:r>
            <a:r>
              <a:rPr lang="fr-FR" b="1" dirty="0" smtClean="0"/>
              <a:t>)</a:t>
            </a:r>
          </a:p>
          <a:p>
            <a:r>
              <a:rPr lang="fr-FR" dirty="0" smtClean="0">
                <a:solidFill>
                  <a:srgbClr val="000000"/>
                </a:solidFill>
                <a:latin typeface="Arial" panose="020B0604020202020204" pitchFamily="34" charset="0"/>
              </a:rPr>
              <a:t>les</a:t>
            </a:r>
            <a:r>
              <a:rPr lang="fr-FR" b="1" dirty="0">
                <a:solidFill>
                  <a:srgbClr val="000000"/>
                </a:solidFill>
                <a:latin typeface="Arial" panose="020B0604020202020204" pitchFamily="34" charset="0"/>
              </a:rPr>
              <a:t> sciences</a:t>
            </a:r>
            <a:r>
              <a:rPr lang="fr-FR" dirty="0">
                <a:solidFill>
                  <a:srgbClr val="000000"/>
                </a:solidFill>
                <a:latin typeface="Arial" panose="020B0604020202020204" pitchFamily="34" charset="0"/>
              </a:rPr>
              <a:t> (1h) </a:t>
            </a:r>
            <a:endParaRPr lang="fr-FR" dirty="0" smtClean="0">
              <a:solidFill>
                <a:srgbClr val="000000"/>
              </a:solidFill>
              <a:latin typeface="Arial" panose="020B0604020202020204" pitchFamily="34" charset="0"/>
            </a:endParaRPr>
          </a:p>
          <a:p>
            <a:r>
              <a:rPr lang="fr-FR" sz="1400" dirty="0" smtClean="0">
                <a:solidFill>
                  <a:srgbClr val="000000"/>
                </a:solidFill>
                <a:latin typeface="+mj-lt"/>
              </a:rPr>
              <a:t>(</a:t>
            </a:r>
            <a:r>
              <a:rPr lang="fr-FR" sz="1400" dirty="0">
                <a:solidFill>
                  <a:srgbClr val="000000"/>
                </a:solidFill>
                <a:latin typeface="+mj-lt"/>
              </a:rPr>
              <a:t>2 disciplines sur les 3</a:t>
            </a:r>
            <a:r>
              <a:rPr lang="fr-FR" sz="1400" dirty="0" smtClean="0">
                <a:solidFill>
                  <a:srgbClr val="000000"/>
                </a:solidFill>
                <a:latin typeface="+mj-lt"/>
              </a:rPr>
              <a:t>)</a:t>
            </a:r>
            <a:r>
              <a:rPr lang="fr-FR" sz="1400" dirty="0">
                <a:solidFill>
                  <a:srgbClr val="000000"/>
                </a:solidFill>
                <a:latin typeface="+mj-lt"/>
              </a:rPr>
              <a:t> physique-chimie, sciences de la vie et de la Terre, technologie</a:t>
            </a:r>
            <a:r>
              <a:rPr lang="fr-FR" dirty="0">
                <a:solidFill>
                  <a:srgbClr val="000000"/>
                </a:solidFill>
                <a:latin typeface="Arial" panose="020B0604020202020204" pitchFamily="34" charset="0"/>
              </a:rPr>
              <a:t> </a:t>
            </a:r>
          </a:p>
          <a:p>
            <a:endParaRPr lang="fr-FR" b="1" dirty="0"/>
          </a:p>
        </p:txBody>
      </p:sp>
      <p:sp>
        <p:nvSpPr>
          <p:cNvPr id="13" name="Rectangle 12"/>
          <p:cNvSpPr/>
          <p:nvPr/>
        </p:nvSpPr>
        <p:spPr>
          <a:xfrm>
            <a:off x="488303" y="2234019"/>
            <a:ext cx="3064717" cy="738664"/>
          </a:xfrm>
          <a:prstGeom prst="rect">
            <a:avLst/>
          </a:prstGeom>
        </p:spPr>
        <p:txBody>
          <a:bodyPr wrap="square">
            <a:spAutoFit/>
          </a:bodyPr>
          <a:lstStyle/>
          <a:p>
            <a:r>
              <a:rPr lang="fr-FR" sz="1400" dirty="0" smtClean="0">
                <a:solidFill>
                  <a:srgbClr val="000000"/>
                </a:solidFill>
                <a:latin typeface="+mj-lt"/>
              </a:rPr>
              <a:t>exercices</a:t>
            </a:r>
            <a:r>
              <a:rPr lang="fr-FR" sz="1400" dirty="0">
                <a:solidFill>
                  <a:srgbClr val="000000"/>
                </a:solidFill>
                <a:latin typeface="+mj-lt"/>
              </a:rPr>
              <a:t>, dont certains assortis de tableaux ou de schémas, et dont un exercice d'informatique</a:t>
            </a:r>
          </a:p>
        </p:txBody>
      </p:sp>
      <p:cxnSp>
        <p:nvCxnSpPr>
          <p:cNvPr id="27" name="Connecteur droit avec flèche 26"/>
          <p:cNvCxnSpPr/>
          <p:nvPr/>
        </p:nvCxnSpPr>
        <p:spPr>
          <a:xfrm>
            <a:off x="8740836" y="3505769"/>
            <a:ext cx="5613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86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6925" y="382012"/>
            <a:ext cx="7381875" cy="1446550"/>
          </a:xfrm>
          <a:prstGeom prst="rect">
            <a:avLst/>
          </a:prstGeom>
          <a:noFill/>
        </p:spPr>
        <p:txBody>
          <a:bodyPr wrap="square" lIns="91440" tIns="45720" rIns="91440" bIns="45720">
            <a:spAutoFit/>
          </a:bodyPr>
          <a:lstStyle/>
          <a:p>
            <a:pPr algn="ctr"/>
            <a:r>
              <a:rPr lang="fr-FR" sz="4400" b="1" cap="none" spc="0" dirty="0">
                <a:ln w="22225">
                  <a:solidFill>
                    <a:schemeClr val="accent2"/>
                  </a:solidFill>
                  <a:prstDash val="solid"/>
                </a:ln>
                <a:solidFill>
                  <a:srgbClr val="00B0F0"/>
                </a:solidFill>
                <a:effectLst/>
              </a:rPr>
              <a:t>L’élève est reçu </a:t>
            </a:r>
            <a:r>
              <a:rPr lang="fr-FR" sz="4400" b="1" cap="none" spc="0" dirty="0" smtClean="0">
                <a:ln w="22225">
                  <a:solidFill>
                    <a:schemeClr val="accent2"/>
                  </a:solidFill>
                  <a:prstDash val="solid"/>
                </a:ln>
                <a:solidFill>
                  <a:srgbClr val="00B0F0"/>
                </a:solidFill>
                <a:effectLst/>
              </a:rPr>
              <a:t>s’il obtient 400 points sur 800 points</a:t>
            </a:r>
            <a:endParaRPr lang="fr-FR" sz="4400" b="1" cap="none" spc="0" dirty="0">
              <a:ln w="22225">
                <a:solidFill>
                  <a:schemeClr val="accent2"/>
                </a:solidFill>
                <a:prstDash val="solid"/>
              </a:ln>
              <a:solidFill>
                <a:srgbClr val="00B0F0"/>
              </a:solidFill>
              <a:effectLst/>
            </a:endParaRPr>
          </a:p>
        </p:txBody>
      </p:sp>
      <p:sp>
        <p:nvSpPr>
          <p:cNvPr id="8" name="Rectangle 7"/>
          <p:cNvSpPr/>
          <p:nvPr/>
        </p:nvSpPr>
        <p:spPr>
          <a:xfrm>
            <a:off x="1333499" y="2247662"/>
            <a:ext cx="9991726" cy="2308324"/>
          </a:xfrm>
          <a:prstGeom prst="rect">
            <a:avLst/>
          </a:prstGeom>
          <a:noFill/>
        </p:spPr>
        <p:txBody>
          <a:bodyPr wrap="square" lIns="91440" tIns="45720" rIns="91440" bIns="45720">
            <a:spAutoFit/>
          </a:bodyPr>
          <a:lstStyle/>
          <a:p>
            <a:r>
              <a:rPr lang="fr-FR" sz="4800" b="1" cap="none" spc="0" dirty="0" smtClean="0">
                <a:ln w="12700" cmpd="sng">
                  <a:solidFill>
                    <a:schemeClr val="accent4"/>
                  </a:solidFill>
                  <a:prstDash val="solid"/>
                </a:ln>
                <a:solidFill>
                  <a:schemeClr val="accent1">
                    <a:lumMod val="60000"/>
                    <a:lumOff val="40000"/>
                  </a:schemeClr>
                </a:solidFill>
                <a:effectLst/>
              </a:rPr>
              <a:t>MENTION </a:t>
            </a:r>
            <a:r>
              <a:rPr lang="fr-FR" sz="4800" b="1" cap="none" spc="0" dirty="0">
                <a:ln w="12700" cmpd="sng">
                  <a:solidFill>
                    <a:schemeClr val="accent4"/>
                  </a:solidFill>
                  <a:prstDash val="solid"/>
                </a:ln>
                <a:solidFill>
                  <a:schemeClr val="accent1">
                    <a:lumMod val="60000"/>
                    <a:lumOff val="40000"/>
                  </a:schemeClr>
                </a:solidFill>
                <a:effectLst/>
              </a:rPr>
              <a:t>ASSEZ BIEN + </a:t>
            </a:r>
            <a:r>
              <a:rPr lang="fr-FR" sz="4800" b="1" cap="none" spc="0" dirty="0" smtClean="0">
                <a:ln w="12700" cmpd="sng">
                  <a:solidFill>
                    <a:schemeClr val="accent4"/>
                  </a:solidFill>
                  <a:prstDash val="solid"/>
                </a:ln>
                <a:solidFill>
                  <a:schemeClr val="accent1">
                    <a:lumMod val="60000"/>
                    <a:lumOff val="40000"/>
                  </a:schemeClr>
                </a:solidFill>
                <a:effectLst/>
              </a:rPr>
              <a:t>480 points</a:t>
            </a:r>
          </a:p>
          <a:p>
            <a:r>
              <a:rPr lang="fr-FR" sz="4800" b="1" cap="none" spc="0" dirty="0" smtClean="0">
                <a:ln w="12700" cmpd="sng">
                  <a:solidFill>
                    <a:schemeClr val="accent4"/>
                  </a:solidFill>
                  <a:prstDash val="solid"/>
                </a:ln>
                <a:solidFill>
                  <a:schemeClr val="accent1">
                    <a:lumMod val="60000"/>
                    <a:lumOff val="40000"/>
                  </a:schemeClr>
                </a:solidFill>
                <a:effectLst/>
              </a:rPr>
              <a:t>BIEN </a:t>
            </a:r>
            <a:r>
              <a:rPr lang="fr-FR" sz="4800" b="1" cap="none" spc="0" dirty="0">
                <a:ln w="12700" cmpd="sng">
                  <a:solidFill>
                    <a:schemeClr val="accent4"/>
                  </a:solidFill>
                  <a:prstDash val="solid"/>
                </a:ln>
                <a:solidFill>
                  <a:schemeClr val="accent1">
                    <a:lumMod val="60000"/>
                    <a:lumOff val="40000"/>
                  </a:schemeClr>
                </a:solidFill>
                <a:effectLst/>
              </a:rPr>
              <a:t>+ de 560 points </a:t>
            </a:r>
            <a:endParaRPr lang="fr-FR" sz="4800" b="1" cap="none" spc="0" dirty="0" smtClean="0">
              <a:ln w="12700" cmpd="sng">
                <a:solidFill>
                  <a:schemeClr val="accent4"/>
                </a:solidFill>
                <a:prstDash val="solid"/>
              </a:ln>
              <a:solidFill>
                <a:schemeClr val="accent1">
                  <a:lumMod val="60000"/>
                  <a:lumOff val="40000"/>
                </a:schemeClr>
              </a:solidFill>
              <a:effectLst/>
            </a:endParaRPr>
          </a:p>
          <a:p>
            <a:r>
              <a:rPr lang="fr-FR" sz="4800" b="1" cap="none" spc="0" dirty="0" smtClean="0">
                <a:ln w="12700" cmpd="sng">
                  <a:solidFill>
                    <a:schemeClr val="accent4"/>
                  </a:solidFill>
                  <a:prstDash val="solid"/>
                </a:ln>
                <a:solidFill>
                  <a:schemeClr val="accent1">
                    <a:lumMod val="60000"/>
                    <a:lumOff val="40000"/>
                  </a:schemeClr>
                </a:solidFill>
                <a:effectLst/>
              </a:rPr>
              <a:t>MENTION </a:t>
            </a:r>
            <a:r>
              <a:rPr lang="fr-FR" sz="4800" b="1" cap="none" spc="0" dirty="0">
                <a:ln w="12700" cmpd="sng">
                  <a:solidFill>
                    <a:schemeClr val="accent4"/>
                  </a:solidFill>
                  <a:prstDash val="solid"/>
                </a:ln>
                <a:solidFill>
                  <a:schemeClr val="accent1">
                    <a:lumMod val="60000"/>
                    <a:lumOff val="40000"/>
                  </a:schemeClr>
                </a:solidFill>
                <a:effectLst/>
              </a:rPr>
              <a:t>TRÈS BIEN +680 </a:t>
            </a:r>
            <a:r>
              <a:rPr lang="fr-FR" sz="4800" b="1" cap="none" spc="0" dirty="0" smtClean="0">
                <a:ln w="12700" cmpd="sng">
                  <a:solidFill>
                    <a:schemeClr val="accent4"/>
                  </a:solidFill>
                  <a:prstDash val="solid"/>
                </a:ln>
                <a:solidFill>
                  <a:schemeClr val="accent1">
                    <a:lumMod val="60000"/>
                    <a:lumOff val="40000"/>
                  </a:schemeClr>
                </a:solidFill>
                <a:effectLst/>
              </a:rPr>
              <a:t>points</a:t>
            </a:r>
            <a:endParaRPr lang="fr-FR" sz="4800" b="1" cap="none" spc="0" dirty="0">
              <a:ln w="12700" cmpd="sng">
                <a:solidFill>
                  <a:schemeClr val="accent4"/>
                </a:solidFill>
                <a:prstDash val="solid"/>
              </a:ln>
              <a:solidFill>
                <a:schemeClr val="accent1">
                  <a:lumMod val="60000"/>
                  <a:lumOff val="40000"/>
                </a:schemeClr>
              </a:solidFill>
              <a:effectLst/>
            </a:endParaRPr>
          </a:p>
        </p:txBody>
      </p:sp>
    </p:spTree>
    <p:extLst>
      <p:ext uri="{BB962C8B-B14F-4D97-AF65-F5344CB8AC3E}">
        <p14:creationId xmlns:p14="http://schemas.microsoft.com/office/powerpoint/2010/main" val="2939968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632030" y="173620"/>
            <a:ext cx="7064295" cy="6684380"/>
          </a:xfrm>
          <a:prstGeom prst="rect">
            <a:avLst/>
          </a:prstGeom>
        </p:spPr>
      </p:pic>
      <p:sp>
        <p:nvSpPr>
          <p:cNvPr id="6" name="Rectangle 5"/>
          <p:cNvSpPr/>
          <p:nvPr/>
        </p:nvSpPr>
        <p:spPr>
          <a:xfrm rot="1180234">
            <a:off x="7722180" y="362353"/>
            <a:ext cx="5235495" cy="1077218"/>
          </a:xfrm>
          <a:prstGeom prst="rect">
            <a:avLst/>
          </a:prstGeom>
          <a:noFill/>
        </p:spPr>
        <p:txBody>
          <a:bodyPr wrap="square" lIns="91440" tIns="45720" rIns="91440" bIns="45720">
            <a:spAutoFit/>
          </a:bodyPr>
          <a:lstStyle/>
          <a:p>
            <a:pPr algn="ctr"/>
            <a:r>
              <a:rPr lang="fr-FR"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 Nouveau Baccalauréat 2021</a:t>
            </a:r>
            <a:endParaRPr lang="fr-FR"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4420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4614864" y="2238375"/>
            <a:ext cx="5826125" cy="1441450"/>
          </a:xfrm>
        </p:spPr>
        <p:txBody>
          <a:bodyPr rtlCol="0">
            <a:noAutofit/>
          </a:bodyPr>
          <a:lstStyle/>
          <a:p>
            <a:pPr>
              <a:defRPr/>
            </a:pPr>
            <a:r>
              <a:rPr lang="fr-FR" sz="2000" cap="all" dirty="0"/>
              <a:t>Réunion d’information </a:t>
            </a:r>
            <a:br>
              <a:rPr lang="fr-FR" sz="2000" cap="all" dirty="0"/>
            </a:br>
            <a:r>
              <a:rPr lang="fr-FR" sz="2000" cap="all" dirty="0"/>
              <a:t>des parents d’élèves :</a:t>
            </a:r>
            <a:r>
              <a:rPr lang="fr-FR" sz="2600" cap="all" dirty="0"/>
              <a:t/>
            </a:r>
            <a:br>
              <a:rPr lang="fr-FR" sz="2600" cap="all" dirty="0"/>
            </a:br>
            <a:r>
              <a:rPr lang="fr-FR" sz="2600" cap="all" dirty="0"/>
              <a:t/>
            </a:r>
            <a:br>
              <a:rPr lang="fr-FR" sz="2600" cap="all" dirty="0"/>
            </a:br>
            <a:r>
              <a:rPr lang="fr-FR" cap="all" dirty="0" smtClean="0"/>
              <a:t>Baccalauréat</a:t>
            </a:r>
            <a:r>
              <a:rPr lang="fr-FR" dirty="0" smtClean="0"/>
              <a:t> 2021</a:t>
            </a:r>
            <a:endParaRPr lang="fr-FR" dirty="0"/>
          </a:p>
        </p:txBody>
      </p:sp>
    </p:spTree>
    <p:extLst>
      <p:ext uri="{BB962C8B-B14F-4D97-AF65-F5344CB8AC3E}">
        <p14:creationId xmlns:p14="http://schemas.microsoft.com/office/powerpoint/2010/main" val="4258563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1514</TotalTime>
  <Words>1716</Words>
  <Application>Microsoft Office PowerPoint</Application>
  <PresentationFormat>Grand écran</PresentationFormat>
  <Paragraphs>251</Paragraphs>
  <Slides>22</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Arial</vt:lpstr>
      <vt:lpstr>Arial Black</vt:lpstr>
      <vt:lpstr>Arial Italic</vt:lpstr>
      <vt:lpstr>Calibri</vt:lpstr>
      <vt:lpstr>Century Gothic</vt:lpstr>
      <vt:lpstr>Maiandra GD</vt:lpstr>
      <vt:lpstr>Roboto</vt:lpstr>
      <vt:lpstr>Wingdings</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Réunion d’information  des parents d’élèves :  Baccalauréat 2021</vt:lpstr>
      <vt:lpstr>SOMMAIRE</vt:lpstr>
      <vt:lpstr>Quels sont les élèves concernés par la réforme ?</vt:lpstr>
      <vt:lpstr>remuscler l’examen DU BACCALAUREAT</vt:lpstr>
      <vt:lpstr>Présentation PowerPoint</vt:lpstr>
      <vt:lpstr>LE Baccalauréat 2021</vt:lpstr>
      <vt:lpstr>Le contrôle continu</vt:lpstr>
      <vt:lpstr>Présentation PowerPoint</vt:lpstr>
      <vt:lpstr>Les épreuves du baccalauréat</vt:lpstr>
      <vt:lpstr>Les épreuves du baccalauréat</vt:lpstr>
      <vt:lpstr>Scolarité des futurs bacheliers 2021</vt:lpstr>
      <vt:lpstr>La seconde de la voie générale et technologique</vt:lpstr>
      <vt:lpstr>BOURSE DU LYCEE  TELE SERVICE</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adjchef1</dc:creator>
  <cp:lastModifiedBy>chefetab</cp:lastModifiedBy>
  <cp:revision>39</cp:revision>
  <cp:lastPrinted>2017-03-17T13:20:25Z</cp:lastPrinted>
  <dcterms:created xsi:type="dcterms:W3CDTF">2017-01-26T13:57:17Z</dcterms:created>
  <dcterms:modified xsi:type="dcterms:W3CDTF">2018-04-24T14:10:13Z</dcterms:modified>
</cp:coreProperties>
</file>